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86" r:id="rId6"/>
    <p:sldId id="297" r:id="rId7"/>
    <p:sldId id="296" r:id="rId8"/>
    <p:sldId id="300" r:id="rId9"/>
    <p:sldId id="302" r:id="rId10"/>
    <p:sldId id="304" r:id="rId11"/>
    <p:sldId id="303" r:id="rId12"/>
    <p:sldId id="305" r:id="rId13"/>
    <p:sldId id="301" r:id="rId1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AD85DB-4000-4340-911E-D772CD2509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8808E0-7972-4CC7-AF1C-1921BBCB05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4601-96A2-450E-B206-DB3637881591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3DB03A-E1DB-4BE1-843D-1F53F8262B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F23E2C-CAE3-42FE-81F8-A5A7FFBD2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9D891-E754-40BA-BC21-B9C17CFC7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346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67F6-A141-483F-8613-F463A116CDFD}" type="datetimeFigureOut">
              <a:rPr lang="de-DE" smtClean="0"/>
              <a:t>04.12.2020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6D33-C459-45B7-A974-A05E7056D9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219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86D33-C459-45B7-A974-A05E7056D90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66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86D33-C459-45B7-A974-A05E7056D90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85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86D33-C459-45B7-A974-A05E7056D9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0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86D33-C459-45B7-A974-A05E7056D9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86D33-C459-45B7-A974-A05E7056D9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5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86D33-C459-45B7-A974-A05E7056D9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6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Wichtiger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de-DE" noProof="0"/>
              <a:t>Bild einfügen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noProof="0"/>
              <a:t>Bild einfügen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20" name="Foliennummernplatzhalt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emerk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Bild einfügen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de-DE" noProof="0"/>
              <a:t>TITEL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Telefon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E-Mail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Website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01_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Bild einfügen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de-DE" noProof="0"/>
              <a:t>Textmasterformate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02_Spal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Bild einfügen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de-DE" noProof="0"/>
              <a:t>Textmasterformate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de-DE" noProof="0"/>
              <a:t>Textmasterformate bearbeiten</a:t>
            </a:r>
          </a:p>
        </p:txBody>
      </p:sp>
      <p:sp>
        <p:nvSpPr>
          <p:cNvPr id="10" name="Inhaltsplatzhalt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03_Vertikale 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Bild einfügen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12" name="Inhaltsplatzhalt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04_Spal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Bild einfügen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Symbol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noProof="0" smtClean="0">
                <a:solidFill>
                  <a:schemeClr val="bg1"/>
                </a:solidFill>
              </a:rPr>
              <a:pPr algn="ctr" rtl="0"/>
              <a:t>‹Nr.›</a:t>
            </a:fld>
            <a:endParaRPr lang="de-DE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de-DE" noProof="0" smtClean="0"/>
              <a:pPr algn="ctr" rtl="0"/>
              <a:t>‹Nr.›</a:t>
            </a:fld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Nahaufnahme einer Uhr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Bildplatzhalter 4" descr="Mädchen mit Kopfhörern, Rucksack und Ordner-/Bücherstapel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uppieren 8" descr="dekoratives Element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/>
            </a:p>
          </p:txBody>
        </p:sp>
      </p:grpSp>
      <p:sp>
        <p:nvSpPr>
          <p:cNvPr id="14" name="Rechteck 13" descr="dekoratives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5" name="Ellipse 14" descr="dekoratives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dirty="0">
                <a:solidFill>
                  <a:schemeClr val="bg1"/>
                </a:solidFill>
              </a:rPr>
              <a:t>Roger Wächter, Schulpräsident</a:t>
            </a:r>
          </a:p>
          <a:p>
            <a:pPr marL="0" indent="0" rtl="0">
              <a:buNone/>
            </a:pPr>
            <a:r>
              <a:rPr lang="de-DE" dirty="0">
                <a:solidFill>
                  <a:schemeClr val="bg1"/>
                </a:solidFill>
              </a:rPr>
              <a:t>Lufingen, 4. Dezember 2020</a:t>
            </a:r>
          </a:p>
        </p:txBody>
      </p:sp>
      <p:sp>
        <p:nvSpPr>
          <p:cNvPr id="33" name="Titel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bg1"/>
                </a:solidFill>
              </a:rPr>
              <a:t>Zwischenstand Bauvorhaben Primarschule Lufingen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de-DE" sz="1200" smtClean="0">
                <a:solidFill>
                  <a:schemeClr val="bg1"/>
                </a:solidFill>
              </a:rPr>
              <a:pPr algn="ctr" rtl="0"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36" y="2876690"/>
            <a:ext cx="10815864" cy="830997"/>
          </a:xfrm>
        </p:spPr>
        <p:txBody>
          <a:bodyPr rtlCol="0"/>
          <a:lstStyle/>
          <a:p>
            <a:pPr rtl="0"/>
            <a:r>
              <a:rPr lang="de-DE" sz="4000" dirty="0"/>
              <a:t>Besten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30680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Stand heute (Schuljahr 2020 / 2021)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8726A7-8F4C-46BC-A91E-BF720923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5" y="1173316"/>
            <a:ext cx="5339524" cy="51682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6A928B-7F1F-4D7D-8A64-4954E9ACB856}"/>
              </a:ext>
            </a:extLst>
          </p:cNvPr>
          <p:cNvSpPr txBox="1"/>
          <p:nvPr/>
        </p:nvSpPr>
        <p:spPr>
          <a:xfrm>
            <a:off x="6222523" y="1388436"/>
            <a:ext cx="5529591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/>
              <a:t>Effektive Zahlen der Schülerinnen und Schüler (SuS):</a:t>
            </a:r>
          </a:p>
          <a:p>
            <a:endParaRPr lang="de-CH" sz="2000" dirty="0"/>
          </a:p>
          <a:p>
            <a:r>
              <a:rPr lang="de-CH" sz="2000" dirty="0"/>
              <a:t>3 </a:t>
            </a:r>
            <a:r>
              <a:rPr lang="de-CH" sz="2000" dirty="0" err="1"/>
              <a:t>KiGa</a:t>
            </a:r>
            <a:r>
              <a:rPr lang="de-CH" sz="2000" dirty="0"/>
              <a:t> Klassen mit total 59 </a:t>
            </a:r>
            <a:r>
              <a:rPr lang="de-CH" sz="2000" dirty="0" err="1"/>
              <a:t>SuS</a:t>
            </a:r>
            <a:endParaRPr lang="de-CH" sz="2000" dirty="0"/>
          </a:p>
          <a:p>
            <a:r>
              <a:rPr lang="de-CH" sz="2000" dirty="0"/>
              <a:t>6 Unterstufen Klassen mit total 98 </a:t>
            </a:r>
            <a:r>
              <a:rPr lang="de-CH" sz="2000" dirty="0" err="1"/>
              <a:t>SuS</a:t>
            </a:r>
            <a:endParaRPr lang="de-CH" sz="2000" dirty="0"/>
          </a:p>
          <a:p>
            <a:r>
              <a:rPr lang="de-CH" sz="2000" dirty="0"/>
              <a:t>3 Mittelstufen Klassen mit total 66 </a:t>
            </a:r>
            <a:r>
              <a:rPr lang="de-CH" sz="2000" dirty="0" err="1"/>
              <a:t>SuS</a:t>
            </a:r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>
              <a:spcAft>
                <a:spcPts val="600"/>
              </a:spcAft>
            </a:pPr>
            <a:r>
              <a:rPr lang="de-CH" sz="2000" b="1" dirty="0"/>
              <a:t>Fazit</a:t>
            </a:r>
          </a:p>
          <a:p>
            <a:r>
              <a:rPr lang="de-CH" sz="2000" dirty="0"/>
              <a:t>Die Studie von Planpartner stimmt bis anhin</a:t>
            </a:r>
          </a:p>
          <a:p>
            <a:r>
              <a:rPr lang="de-CH" sz="2000" dirty="0"/>
              <a:t>sehr genau. </a:t>
            </a:r>
          </a:p>
        </p:txBody>
      </p:sp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Voraussichtliche Klassen im Schuljahr 2021 / 2022 und 2022 /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6A928B-7F1F-4D7D-8A64-4954E9ACB856}"/>
              </a:ext>
            </a:extLst>
          </p:cNvPr>
          <p:cNvSpPr txBox="1"/>
          <p:nvPr/>
        </p:nvSpPr>
        <p:spPr>
          <a:xfrm>
            <a:off x="546343" y="1526459"/>
            <a:ext cx="5060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b="1" dirty="0">
                <a:solidFill>
                  <a:prstClr val="black"/>
                </a:solidFill>
                <a:latin typeface="Calibri Light"/>
              </a:rPr>
              <a:t>Schuljahr 2021 / 2022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KiGa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Klassen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 Unterstufen Klassen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4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Mittelstufen Klassen (plus 1 im Vergleich zum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Vorjahr)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Im Moment gehen wir davon aus, dass wir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ab Sommer 2021 eine zusätzliche 4. Klasse mehr haben werden. Diese Klasse wird im Team Teaching Raum einquartiert.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42E946-DAAA-408B-A535-2EA89B53B531}"/>
              </a:ext>
            </a:extLst>
          </p:cNvPr>
          <p:cNvSpPr txBox="1"/>
          <p:nvPr/>
        </p:nvSpPr>
        <p:spPr>
          <a:xfrm>
            <a:off x="5822816" y="1532217"/>
            <a:ext cx="599824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Schuljahr 2022 /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3,5 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KiGa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Klassen (plus ½ im Vergleich zum Vorjahr)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 Unterstufen Klassen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5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Mittelstufen Klassen (plus 1 Klasse im Vergleich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zum Vorjahr)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2000" dirty="0">
              <a:solidFill>
                <a:prstClr val="black"/>
              </a:solidFill>
              <a:latin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 halben Kindergarten werden wir wieder im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Pavillon unterbringen, der Platz reicht für einen </a:t>
            </a:r>
          </a:p>
          <a:p>
            <a:pPr lvl="0"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«</a:t>
            </a:r>
            <a:r>
              <a:rPr lang="de-CH" sz="2000" dirty="0">
                <a:solidFill>
                  <a:prstClr val="black"/>
                </a:solidFill>
                <a:latin typeface="Calibri Light"/>
              </a:rPr>
              <a:t>halben» Kindergarten.  Die zusätzliche 4. Klasse werden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wir im Werkraum oder in einem Handarbeitsraum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Calibri Light"/>
              </a:rPr>
              <a:t>einquartieren müssen. 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Aussicht auf die nächsten Jahre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842146-F00B-4182-97CE-0E59F7D0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3" y="1171459"/>
            <a:ext cx="5220137" cy="4961922"/>
          </a:xfrm>
          <a:prstGeom prst="rect">
            <a:avLst/>
          </a:prstGeom>
        </p:spPr>
      </p:pic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0C4A89ED-A241-4440-BB07-1857D738E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51583"/>
              </p:ext>
            </p:extLst>
          </p:nvPr>
        </p:nvGraphicFramePr>
        <p:xfrm>
          <a:off x="5952226" y="1323514"/>
          <a:ext cx="5656447" cy="32484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927">
                  <a:extLst>
                    <a:ext uri="{9D8B030D-6E8A-4147-A177-3AD203B41FA5}">
                      <a16:colId xmlns:a16="http://schemas.microsoft.com/office/drawing/2014/main" val="3998106041"/>
                    </a:ext>
                  </a:extLst>
                </a:gridCol>
                <a:gridCol w="1886760">
                  <a:extLst>
                    <a:ext uri="{9D8B030D-6E8A-4147-A177-3AD203B41FA5}">
                      <a16:colId xmlns:a16="http://schemas.microsoft.com/office/drawing/2014/main" val="4268129132"/>
                    </a:ext>
                  </a:extLst>
                </a:gridCol>
                <a:gridCol w="1886760">
                  <a:extLst>
                    <a:ext uri="{9D8B030D-6E8A-4147-A177-3AD203B41FA5}">
                      <a16:colId xmlns:a16="http://schemas.microsoft.com/office/drawing/2014/main" val="3594370395"/>
                    </a:ext>
                  </a:extLst>
                </a:gridCol>
              </a:tblGrid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Schuljahr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/>
                        <a:t>KiGa</a:t>
                      </a:r>
                      <a:r>
                        <a:rPr lang="de-CH" dirty="0"/>
                        <a:t> Klassen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PS Klassen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39718"/>
                  </a:ext>
                </a:extLst>
              </a:tr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2023/2024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55895"/>
                  </a:ext>
                </a:extLst>
              </a:tr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2024/2025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11108"/>
                  </a:ext>
                </a:extLst>
              </a:tr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2025/2026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781396"/>
                  </a:ext>
                </a:extLst>
              </a:tr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2026/2027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13/14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7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Vorschau auf verfügbare Klassenzimmer im Schulhaus </a:t>
            </a:r>
            <a:r>
              <a:rPr lang="de-DE" dirty="0" err="1"/>
              <a:t>Gsteig</a:t>
            </a:r>
            <a:endParaRPr lang="de-DE" dirty="0"/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93C22A77-8D4F-4664-BCDB-71F3CF283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32477"/>
              </p:ext>
            </p:extLst>
          </p:nvPr>
        </p:nvGraphicFramePr>
        <p:xfrm>
          <a:off x="633186" y="1116482"/>
          <a:ext cx="10443132" cy="51108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91876">
                  <a:extLst>
                    <a:ext uri="{9D8B030D-6E8A-4147-A177-3AD203B41FA5}">
                      <a16:colId xmlns:a16="http://schemas.microsoft.com/office/drawing/2014/main" val="1243392374"/>
                    </a:ext>
                  </a:extLst>
                </a:gridCol>
                <a:gridCol w="1491876">
                  <a:extLst>
                    <a:ext uri="{9D8B030D-6E8A-4147-A177-3AD203B41FA5}">
                      <a16:colId xmlns:a16="http://schemas.microsoft.com/office/drawing/2014/main" val="2076749506"/>
                    </a:ext>
                  </a:extLst>
                </a:gridCol>
                <a:gridCol w="1491876">
                  <a:extLst>
                    <a:ext uri="{9D8B030D-6E8A-4147-A177-3AD203B41FA5}">
                      <a16:colId xmlns:a16="http://schemas.microsoft.com/office/drawing/2014/main" val="2049426526"/>
                    </a:ext>
                  </a:extLst>
                </a:gridCol>
                <a:gridCol w="1491876">
                  <a:extLst>
                    <a:ext uri="{9D8B030D-6E8A-4147-A177-3AD203B41FA5}">
                      <a16:colId xmlns:a16="http://schemas.microsoft.com/office/drawing/2014/main" val="2093853739"/>
                    </a:ext>
                  </a:extLst>
                </a:gridCol>
                <a:gridCol w="4475628">
                  <a:extLst>
                    <a:ext uri="{9D8B030D-6E8A-4147-A177-3AD203B41FA5}">
                      <a16:colId xmlns:a16="http://schemas.microsoft.com/office/drawing/2014/main" val="1427597069"/>
                    </a:ext>
                  </a:extLst>
                </a:gridCol>
              </a:tblGrid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Verfügbare</a:t>
                      </a:r>
                    </a:p>
                    <a:p>
                      <a:r>
                        <a:rPr lang="de-CH" dirty="0"/>
                        <a:t>Kl. Zimmer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Gebrauchte</a:t>
                      </a:r>
                    </a:p>
                    <a:p>
                      <a:r>
                        <a:rPr lang="de-CH" dirty="0"/>
                        <a:t>Kl. Zimmer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Gebrauchte </a:t>
                      </a:r>
                    </a:p>
                    <a:p>
                      <a:r>
                        <a:rPr lang="de-CH" dirty="0"/>
                        <a:t>KIGA Zimmer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Bemerkungen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68398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Stand heute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232192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Umnutzung als Klassenzimmer des</a:t>
                      </a:r>
                      <a:br>
                        <a:rPr lang="de-CH" dirty="0"/>
                      </a:br>
                      <a:r>
                        <a:rPr lang="de-CH" dirty="0"/>
                        <a:t>Team Teaching Raumes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33430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Umnutzung als Klassenzimmer des</a:t>
                      </a:r>
                      <a:br>
                        <a:rPr lang="de-CH" dirty="0"/>
                      </a:br>
                      <a:r>
                        <a:rPr lang="de-CH" dirty="0"/>
                        <a:t>Werkraum Raumes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8227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Neubau mit zwei neuen Zimmern verfügbar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7960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2024/2025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Keine neuen Klassen vorgesehen gemäss Hochrechnung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17251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2025/2026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Keine neuen Klassen vorgesehen gemäss Hochrechnung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394263"/>
                  </a:ext>
                </a:extLst>
              </a:tr>
              <a:tr h="636817">
                <a:tc>
                  <a:txBody>
                    <a:bodyPr/>
                    <a:lstStyle/>
                    <a:p>
                      <a:r>
                        <a:rPr lang="de-CH" dirty="0"/>
                        <a:t>2026/2027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13/14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Erweiterung um 2 Klassenzimmer notwendig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7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3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5AFD4-19D2-4D77-AC65-0DD68038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Ansicht Schulareal ab 2023</a:t>
            </a:r>
          </a:p>
        </p:txBody>
      </p:sp>
      <p:pic>
        <p:nvPicPr>
          <p:cNvPr id="3" name="Grafik 2" descr="Ein Bild, das Foto, sitzend, Kasten, Ebene enthält.&#10;&#10;Automatisch generierte Beschreibung">
            <a:extLst>
              <a:ext uri="{FF2B5EF4-FFF2-40B4-BE49-F238E27FC236}">
                <a16:creationId xmlns:a16="http://schemas.microsoft.com/office/drawing/2014/main" id="{145E8F8E-9FB4-447A-A19B-16214E01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6" r="1" b="21448"/>
          <a:stretch/>
        </p:blipFill>
        <p:spPr>
          <a:xfrm>
            <a:off x="633186" y="1825625"/>
            <a:ext cx="1081586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90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EC4C9-4086-44D4-ACFC-CBD2AC70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Schulzimmer und Gruppenräume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F0F37D-34DE-4ECC-B505-597DFB44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86" y="2264111"/>
            <a:ext cx="5386614" cy="4219815"/>
          </a:xfrm>
          <a:prstGeom prst="rect">
            <a:avLst/>
          </a:prstGeom>
          <a:noFill/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BCC6184-D3EE-453D-B6E1-AF3F6083D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03162"/>
            <a:ext cx="5276850" cy="37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0ADA6-3808-48B4-A11D-7AE82CFB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Ansicht Schulergänzende Betreuung</a:t>
            </a:r>
          </a:p>
        </p:txBody>
      </p:sp>
      <p:pic>
        <p:nvPicPr>
          <p:cNvPr id="5" name="Grafik 4" descr="Ein Bild, das drinnen, Decke, Fenster, Tisch enthält.&#10;&#10;Automatisch generierte Beschreibung">
            <a:extLst>
              <a:ext uri="{FF2B5EF4-FFF2-40B4-BE49-F238E27FC236}">
                <a16:creationId xmlns:a16="http://schemas.microsoft.com/office/drawing/2014/main" id="{01AE7CDE-A77D-436D-BB6E-A32B21F70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4" b="-3"/>
          <a:stretch/>
        </p:blipFill>
        <p:spPr>
          <a:xfrm>
            <a:off x="633186" y="1825625"/>
            <a:ext cx="5386614" cy="4351338"/>
          </a:xfrm>
          <a:prstGeom prst="rect">
            <a:avLst/>
          </a:prstGeom>
          <a:noFill/>
        </p:spPr>
      </p:pic>
      <p:pic>
        <p:nvPicPr>
          <p:cNvPr id="4" name="Grafik 3" descr="Ein Bild, das Gebäude, draußen, Tisch, sitzend enthält.&#10;&#10;Automatisch generierte Beschreibung">
            <a:extLst>
              <a:ext uri="{FF2B5EF4-FFF2-40B4-BE49-F238E27FC236}">
                <a16:creationId xmlns:a16="http://schemas.microsoft.com/office/drawing/2014/main" id="{3D66F6FD-8B80-48ED-A587-0E005B826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5" r="-2" b="-2"/>
          <a:stretch/>
        </p:blipFill>
        <p:spPr>
          <a:xfrm>
            <a:off x="6172200" y="1825625"/>
            <a:ext cx="527685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41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A5AB5-ABFA-4B78-B329-AFA04B36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Turnhalle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E256B10-B7AE-4B16-997F-D03D97407C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000" r="-3" b="4775"/>
          <a:stretch/>
        </p:blipFill>
        <p:spPr>
          <a:xfrm>
            <a:off x="633186" y="1773716"/>
            <a:ext cx="5332147" cy="4415947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4FE29FE-9560-4FC8-AB39-C985E7690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6" r="-1" b="-1"/>
          <a:stretch/>
        </p:blipFill>
        <p:spPr>
          <a:xfrm>
            <a:off x="6172200" y="1696598"/>
            <a:ext cx="5276850" cy="4493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14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3_TF00475556" id="{982D3390-B026-42C7-AA47-0D8D54FD52E1}" vid="{553537D0-C976-4DA3-AAAD-90CBA6DF06A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Breitbild</PresentationFormat>
  <Paragraphs>110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Office-Design</vt:lpstr>
      <vt:lpstr>Zwischenstand Bauvorhaben Primarschule Lufingen</vt:lpstr>
      <vt:lpstr>Stand heute (Schuljahr 2020 / 2021)</vt:lpstr>
      <vt:lpstr>Voraussichtliche Klassen im Schuljahr 2021 / 2022 und 2022 / 2023</vt:lpstr>
      <vt:lpstr>Aussicht auf die nächsten Jahre</vt:lpstr>
      <vt:lpstr>Vorschau auf verfügbare Klassenzimmer im Schulhaus Gsteig</vt:lpstr>
      <vt:lpstr>Ansicht Schulareal ab 2023</vt:lpstr>
      <vt:lpstr>Schulzimmer und Gruppenräume</vt:lpstr>
      <vt:lpstr>Ansicht Schulergänzende Betreuung</vt:lpstr>
      <vt:lpstr>Turnhalle</vt:lpstr>
      <vt:lpstr>Besten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Zwischenstand Bauvorhaben Primarschule Lufingen</dc:title>
  <dc:creator>Roger Wächter</dc:creator>
  <cp:lastModifiedBy>Kurt Renk</cp:lastModifiedBy>
  <cp:revision>9</cp:revision>
  <dcterms:created xsi:type="dcterms:W3CDTF">2020-11-30T06:37:33Z</dcterms:created>
  <dcterms:modified xsi:type="dcterms:W3CDTF">2020-12-04T07:18:54Z</dcterms:modified>
</cp:coreProperties>
</file>