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4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419" r:id="rId12"/>
    <p:sldId id="420" r:id="rId13"/>
    <p:sldId id="427" r:id="rId14"/>
    <p:sldId id="428" r:id="rId15"/>
    <p:sldId id="462" r:id="rId16"/>
    <p:sldId id="282" r:id="rId17"/>
    <p:sldId id="463" r:id="rId18"/>
    <p:sldId id="429" r:id="rId19"/>
    <p:sldId id="430" r:id="rId20"/>
    <p:sldId id="431" r:id="rId21"/>
    <p:sldId id="432" r:id="rId22"/>
    <p:sldId id="433" r:id="rId23"/>
    <p:sldId id="277" r:id="rId24"/>
    <p:sldId id="426" r:id="rId25"/>
    <p:sldId id="280" r:id="rId26"/>
    <p:sldId id="283" r:id="rId27"/>
    <p:sldId id="284" r:id="rId28"/>
    <p:sldId id="416" r:id="rId29"/>
    <p:sldId id="460" r:id="rId30"/>
    <p:sldId id="459" r:id="rId31"/>
    <p:sldId id="464" r:id="rId32"/>
    <p:sldId id="327" r:id="rId33"/>
    <p:sldId id="328" r:id="rId34"/>
    <p:sldId id="332" r:id="rId35"/>
    <p:sldId id="329" r:id="rId36"/>
    <p:sldId id="330" r:id="rId37"/>
    <p:sldId id="467" r:id="rId38"/>
    <p:sldId id="450" r:id="rId39"/>
    <p:sldId id="466" r:id="rId40"/>
    <p:sldId id="447" r:id="rId41"/>
    <p:sldId id="448" r:id="rId42"/>
    <p:sldId id="285" r:id="rId43"/>
    <p:sldId id="434" r:id="rId44"/>
    <p:sldId id="435" r:id="rId45"/>
    <p:sldId id="436" r:id="rId46"/>
    <p:sldId id="437" r:id="rId47"/>
    <p:sldId id="465" r:id="rId48"/>
    <p:sldId id="331" r:id="rId49"/>
    <p:sldId id="324" r:id="rId50"/>
    <p:sldId id="325" r:id="rId51"/>
    <p:sldId id="440" r:id="rId52"/>
    <p:sldId id="375" r:id="rId53"/>
    <p:sldId id="290" r:id="rId54"/>
    <p:sldId id="461" r:id="rId5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4D"/>
    <a:srgbClr val="FBEA2A"/>
    <a:srgbClr val="CA6330"/>
    <a:srgbClr val="EB2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750215470578546E-2"/>
          <c:y val="0.13366821244097285"/>
          <c:w val="0.84705101776441039"/>
          <c:h val="0.5538720538720535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tx>
          <c:spPr>
            <a:ln w="13392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3366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4.0463998217646631E-2"/>
                  <c:y val="-2.94657557665602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40-463A-B8B8-9276A6FA94C4}"/>
                </c:ext>
              </c:extLst>
            </c:dLbl>
            <c:dLbl>
              <c:idx val="1"/>
              <c:layout>
                <c:manualLayout>
                  <c:x val="-3.4250860083756267E-2"/>
                  <c:y val="-3.57602216714886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40-463A-B8B8-9276A6FA94C4}"/>
                </c:ext>
              </c:extLst>
            </c:dLbl>
            <c:dLbl>
              <c:idx val="2"/>
              <c:layout>
                <c:manualLayout>
                  <c:x val="-3.5138467005974033E-2"/>
                  <c:y val="-4.34639328453123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40-463A-B8B8-9276A6FA94C4}"/>
                </c:ext>
              </c:extLst>
            </c:dLbl>
            <c:dLbl>
              <c:idx val="3"/>
              <c:layout>
                <c:manualLayout>
                  <c:x val="-2.8925482212215067E-2"/>
                  <c:y val="-4.28443812154977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40-463A-B8B8-9276A6FA94C4}"/>
                </c:ext>
              </c:extLst>
            </c:dLbl>
            <c:dLbl>
              <c:idx val="4"/>
              <c:layout>
                <c:manualLayout>
                  <c:x val="-2.3895929371119052E-2"/>
                  <c:y val="-4.40834844751266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40-463A-B8B8-9276A6FA94C4}"/>
                </c:ext>
              </c:extLst>
            </c:dLbl>
            <c:dLbl>
              <c:idx val="5"/>
              <c:layout>
                <c:manualLayout>
                  <c:x val="-3.0700578796549739E-2"/>
                  <c:y val="-3.9295632432592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40-463A-B8B8-9276A6FA94C4}"/>
                </c:ext>
              </c:extLst>
            </c:dLbl>
            <c:dLbl>
              <c:idx val="6"/>
              <c:layout>
                <c:manualLayout>
                  <c:x val="-1.6203570334152231E-2"/>
                  <c:y val="1.7155619384428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040-463A-B8B8-9276A6FA94C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40-463A-B8B8-9276A6FA94C4}"/>
                </c:ext>
              </c:extLst>
            </c:dLbl>
            <c:dLbl>
              <c:idx val="8"/>
              <c:layout>
                <c:manualLayout>
                  <c:x val="-3.0996534964030403E-2"/>
                  <c:y val="-3.12051434510995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040-463A-B8B8-9276A6FA94C4}"/>
                </c:ext>
              </c:extLst>
            </c:dLbl>
            <c:dLbl>
              <c:idx val="9"/>
              <c:layout>
                <c:manualLayout>
                  <c:x val="-1.7870439314966426E-2"/>
                  <c:y val="-2.92611580629389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040-463A-B8B8-9276A6FA94C4}"/>
                </c:ext>
              </c:extLst>
            </c:dLbl>
            <c:spPr>
              <a:noFill/>
              <a:ln w="26795">
                <a:noFill/>
              </a:ln>
            </c:spPr>
            <c:txPr>
              <a:bodyPr/>
              <a:lstStyle/>
              <a:p>
                <a:pPr>
                  <a:defRPr sz="118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Sheet1!$G$1:$S$1</c:f>
              <c:strCache>
                <c:ptCount val="13"/>
                <c:pt idx="0">
                  <c:v>August 2012</c:v>
                </c:pt>
                <c:pt idx="1">
                  <c:v>August 2013</c:v>
                </c:pt>
                <c:pt idx="2">
                  <c:v>August 2014</c:v>
                </c:pt>
                <c:pt idx="3">
                  <c:v> August 2015</c:v>
                </c:pt>
                <c:pt idx="4">
                  <c:v> August 2016</c:v>
                </c:pt>
                <c:pt idx="5">
                  <c:v> August 2017</c:v>
                </c:pt>
                <c:pt idx="6">
                  <c:v> August 2018</c:v>
                </c:pt>
                <c:pt idx="7">
                  <c:v> August 2019</c:v>
                </c:pt>
                <c:pt idx="8">
                  <c:v> August 2020</c:v>
                </c:pt>
                <c:pt idx="9">
                  <c:v> August 2021</c:v>
                </c:pt>
                <c:pt idx="10">
                  <c:v> August 2022</c:v>
                </c:pt>
                <c:pt idx="11">
                  <c:v> August 2023</c:v>
                </c:pt>
                <c:pt idx="12">
                  <c:v> August 2024</c:v>
                </c:pt>
              </c:strCache>
            </c:strRef>
          </c:cat>
          <c:val>
            <c:numRef>
              <c:f>Sheet1!$G$2:$S$2</c:f>
              <c:numCache>
                <c:formatCode>General</c:formatCode>
                <c:ptCount val="13"/>
                <c:pt idx="0">
                  <c:v>221</c:v>
                </c:pt>
                <c:pt idx="1">
                  <c:v>225</c:v>
                </c:pt>
                <c:pt idx="2">
                  <c:v>201</c:v>
                </c:pt>
                <c:pt idx="3">
                  <c:v>215</c:v>
                </c:pt>
                <c:pt idx="4">
                  <c:v>214</c:v>
                </c:pt>
                <c:pt idx="5">
                  <c:v>217</c:v>
                </c:pt>
                <c:pt idx="6">
                  <c:v>222</c:v>
                </c:pt>
                <c:pt idx="7">
                  <c:v>224</c:v>
                </c:pt>
                <c:pt idx="8">
                  <c:v>213</c:v>
                </c:pt>
                <c:pt idx="9">
                  <c:v>249</c:v>
                </c:pt>
                <c:pt idx="10">
                  <c:v>255</c:v>
                </c:pt>
                <c:pt idx="11">
                  <c:v>268</c:v>
                </c:pt>
                <c:pt idx="12">
                  <c:v>261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4040-463A-B8B8-9276A6FA94C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Schule</c:v>
                </c:pt>
              </c:strCache>
            </c:strRef>
          </c:tx>
          <c:spPr>
            <a:ln w="13392">
              <a:solidFill>
                <a:srgbClr val="FF0000"/>
              </a:solidFill>
              <a:prstDash val="solid"/>
            </a:ln>
          </c:spPr>
          <c:marker>
            <c:symbol val="square"/>
            <c:size val="2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1.4107076997457602E-3"/>
                  <c:y val="1.037879289412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040-463A-B8B8-9276A6FA94C4}"/>
                </c:ext>
              </c:extLst>
            </c:dLbl>
            <c:dLbl>
              <c:idx val="1"/>
              <c:layout>
                <c:manualLayout>
                  <c:x val="-3.7733362257491534E-2"/>
                  <c:y val="-1.79082895401574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040-463A-B8B8-9276A6FA94C4}"/>
                </c:ext>
              </c:extLst>
            </c:dLbl>
            <c:dLbl>
              <c:idx val="2"/>
              <c:layout>
                <c:manualLayout>
                  <c:x val="-2.2800053939646226E-2"/>
                  <c:y val="3.23053937146418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040-463A-B8B8-9276A6FA94C4}"/>
                </c:ext>
              </c:extLst>
            </c:dLbl>
            <c:dLbl>
              <c:idx val="3"/>
              <c:layout>
                <c:manualLayout>
                  <c:x val="-3.1903893621636877E-2"/>
                  <c:y val="-2.4074022588999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040-463A-B8B8-9276A6FA94C4}"/>
                </c:ext>
              </c:extLst>
            </c:dLbl>
            <c:dLbl>
              <c:idx val="4"/>
              <c:layout>
                <c:manualLayout>
                  <c:x val="-2.0345633513130956E-2"/>
                  <c:y val="-3.17895031836108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040-463A-B8B8-9276A6FA94C4}"/>
                </c:ext>
              </c:extLst>
            </c:dLbl>
            <c:dLbl>
              <c:idx val="5"/>
              <c:layout>
                <c:manualLayout>
                  <c:x val="-2.5700717045514593E-2"/>
                  <c:y val="-2.5930147702031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040-463A-B8B8-9276A6FA94C4}"/>
                </c:ext>
              </c:extLst>
            </c:dLbl>
            <c:dLbl>
              <c:idx val="6"/>
              <c:layout>
                <c:manualLayout>
                  <c:x val="-1.6203570334152231E-2"/>
                  <c:y val="2.30657467519400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040-463A-B8B8-9276A6FA94C4}"/>
                </c:ext>
              </c:extLst>
            </c:dLbl>
            <c:dLbl>
              <c:idx val="7"/>
              <c:layout>
                <c:manualLayout>
                  <c:x val="-2.8925496782996989E-2"/>
                  <c:y val="-2.9742357066426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040-463A-B8B8-9276A6FA94C4}"/>
                </c:ext>
              </c:extLst>
            </c:dLbl>
            <c:dLbl>
              <c:idx val="8"/>
              <c:layout>
                <c:manualLayout>
                  <c:x val="-3.0996535657877092E-2"/>
                  <c:y val="-4.0900571409283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040-463A-B8B8-9276A6FA94C4}"/>
                </c:ext>
              </c:extLst>
            </c:dLbl>
            <c:dLbl>
              <c:idx val="9"/>
              <c:layout>
                <c:manualLayout>
                  <c:x val="-2.2338049143708003E-2"/>
                  <c:y val="4.09656212881146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040-463A-B8B8-9276A6FA94C4}"/>
                </c:ext>
              </c:extLst>
            </c:dLbl>
            <c:spPr>
              <a:noFill/>
              <a:ln w="26795">
                <a:noFill/>
              </a:ln>
            </c:spPr>
            <c:txPr>
              <a:bodyPr/>
              <a:lstStyle/>
              <a:p>
                <a:pPr>
                  <a:defRPr sz="103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Sheet1!$G$1:$S$1</c:f>
              <c:strCache>
                <c:ptCount val="13"/>
                <c:pt idx="0">
                  <c:v>August 2012</c:v>
                </c:pt>
                <c:pt idx="1">
                  <c:v>August 2013</c:v>
                </c:pt>
                <c:pt idx="2">
                  <c:v>August 2014</c:v>
                </c:pt>
                <c:pt idx="3">
                  <c:v> August 2015</c:v>
                </c:pt>
                <c:pt idx="4">
                  <c:v> August 2016</c:v>
                </c:pt>
                <c:pt idx="5">
                  <c:v> August 2017</c:v>
                </c:pt>
                <c:pt idx="6">
                  <c:v> August 2018</c:v>
                </c:pt>
                <c:pt idx="7">
                  <c:v> August 2019</c:v>
                </c:pt>
                <c:pt idx="8">
                  <c:v> August 2020</c:v>
                </c:pt>
                <c:pt idx="9">
                  <c:v> August 2021</c:v>
                </c:pt>
                <c:pt idx="10">
                  <c:v> August 2022</c:v>
                </c:pt>
                <c:pt idx="11">
                  <c:v> August 2023</c:v>
                </c:pt>
                <c:pt idx="12">
                  <c:v> August 2024</c:v>
                </c:pt>
              </c:strCache>
            </c:strRef>
          </c:cat>
          <c:val>
            <c:numRef>
              <c:f>Sheet1!$G$3:$S$3</c:f>
              <c:numCache>
                <c:formatCode>General</c:formatCode>
                <c:ptCount val="13"/>
                <c:pt idx="0">
                  <c:v>154</c:v>
                </c:pt>
                <c:pt idx="1">
                  <c:v>180</c:v>
                </c:pt>
                <c:pt idx="2">
                  <c:v>164</c:v>
                </c:pt>
                <c:pt idx="3">
                  <c:v>173</c:v>
                </c:pt>
                <c:pt idx="4">
                  <c:v>171</c:v>
                </c:pt>
                <c:pt idx="5">
                  <c:v>166</c:v>
                </c:pt>
                <c:pt idx="6">
                  <c:v>164</c:v>
                </c:pt>
                <c:pt idx="7">
                  <c:v>167</c:v>
                </c:pt>
                <c:pt idx="8">
                  <c:v>155</c:v>
                </c:pt>
                <c:pt idx="9">
                  <c:v>182</c:v>
                </c:pt>
                <c:pt idx="10">
                  <c:v>183</c:v>
                </c:pt>
                <c:pt idx="11">
                  <c:v>192</c:v>
                </c:pt>
                <c:pt idx="12">
                  <c:v>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4040-463A-B8B8-9276A6FA94C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Kiga</c:v>
                </c:pt>
              </c:strCache>
            </c:strRef>
          </c:tx>
          <c:spPr>
            <a:ln w="26795">
              <a:solidFill>
                <a:srgbClr val="FFFF99"/>
              </a:solidFill>
              <a:prstDash val="solid"/>
            </a:ln>
          </c:spPr>
          <c:marker>
            <c:symbol val="triangle"/>
            <c:size val="2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1.3245027226372873E-2"/>
                  <c:y val="3.0742474678403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4040-463A-B8B8-9276A6FA94C4}"/>
                </c:ext>
              </c:extLst>
            </c:dLbl>
            <c:dLbl>
              <c:idx val="1"/>
              <c:layout>
                <c:manualLayout>
                  <c:x val="-1.114765409200049E-3"/>
                  <c:y val="1.3907457843386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4040-463A-B8B8-9276A6FA94C4}"/>
                </c:ext>
              </c:extLst>
            </c:dLbl>
            <c:dLbl>
              <c:idx val="2"/>
              <c:layout>
                <c:manualLayout>
                  <c:x val="5.0982193845587982E-3"/>
                  <c:y val="1.6917562588547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E-4040-463A-B8B8-9276A6FA94C4}"/>
                </c:ext>
              </c:extLst>
            </c:dLbl>
            <c:dLbl>
              <c:idx val="3"/>
              <c:layout>
                <c:manualLayout>
                  <c:x val="6.6031660435292034E-4"/>
                  <c:y val="2.365156932255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4040-463A-B8B8-9276A6FA94C4}"/>
                </c:ext>
              </c:extLst>
            </c:dLbl>
            <c:dLbl>
              <c:idx val="4"/>
              <c:layout>
                <c:manualLayout>
                  <c:x val="-2.2729031786465815E-4"/>
                  <c:y val="2.232496626089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0-4040-463A-B8B8-9276A6FA94C4}"/>
                </c:ext>
              </c:extLst>
            </c:dLbl>
            <c:dLbl>
              <c:idx val="5"/>
              <c:layout>
                <c:manualLayout>
                  <c:x val="6.8651972680779092E-5"/>
                  <c:y val="9.389004620664999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4040-463A-B8B8-9276A6FA94C4}"/>
                </c:ext>
              </c:extLst>
            </c:dLbl>
            <c:dLbl>
              <c:idx val="6"/>
              <c:layout>
                <c:manualLayout>
                  <c:x val="-4.3692508075246911E-3"/>
                  <c:y val="2.19748134508925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2-4040-463A-B8B8-9276A6FA94C4}"/>
                </c:ext>
              </c:extLst>
            </c:dLbl>
            <c:dLbl>
              <c:idx val="7"/>
              <c:layout>
                <c:manualLayout>
                  <c:x val="-1.8274609209032368E-2"/>
                  <c:y val="-3.90756455790419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3-4040-463A-B8B8-9276A6FA94C4}"/>
                </c:ext>
              </c:extLst>
            </c:dLbl>
            <c:dLbl>
              <c:idx val="8"/>
              <c:layout>
                <c:manualLayout>
                  <c:x val="-2.6262861967272712E-2"/>
                  <c:y val="-3.59592752264592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4-4040-463A-B8B8-9276A6FA94C4}"/>
                </c:ext>
              </c:extLst>
            </c:dLbl>
            <c:dLbl>
              <c:idx val="9"/>
              <c:layout>
                <c:manualLayout>
                  <c:x val="-1.7870439314966461E-2"/>
                  <c:y val="-3.7064133546389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5-4040-463A-B8B8-9276A6FA94C4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065554514311807E-2"/>
                      <c:h val="4.2490798419103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6-4040-463A-B8B8-9276A6FA94C4}"/>
                </c:ext>
              </c:extLst>
            </c:dLbl>
            <c:spPr>
              <a:noFill/>
              <a:ln w="26795">
                <a:noFill/>
              </a:ln>
            </c:spPr>
            <c:txPr>
              <a:bodyPr vertOverflow="overflow" horzOverflow="overflow">
                <a:noAutofit/>
              </a:bodyPr>
              <a:lstStyle/>
              <a:p>
                <a:pPr>
                  <a:defRPr sz="103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Sheet1!$G$1:$S$1</c:f>
              <c:strCache>
                <c:ptCount val="13"/>
                <c:pt idx="0">
                  <c:v>August 2012</c:v>
                </c:pt>
                <c:pt idx="1">
                  <c:v>August 2013</c:v>
                </c:pt>
                <c:pt idx="2">
                  <c:v>August 2014</c:v>
                </c:pt>
                <c:pt idx="3">
                  <c:v> August 2015</c:v>
                </c:pt>
                <c:pt idx="4">
                  <c:v> August 2016</c:v>
                </c:pt>
                <c:pt idx="5">
                  <c:v> August 2017</c:v>
                </c:pt>
                <c:pt idx="6">
                  <c:v> August 2018</c:v>
                </c:pt>
                <c:pt idx="7">
                  <c:v> August 2019</c:v>
                </c:pt>
                <c:pt idx="8">
                  <c:v> August 2020</c:v>
                </c:pt>
                <c:pt idx="9">
                  <c:v> August 2021</c:v>
                </c:pt>
                <c:pt idx="10">
                  <c:v> August 2022</c:v>
                </c:pt>
                <c:pt idx="11">
                  <c:v> August 2023</c:v>
                </c:pt>
                <c:pt idx="12">
                  <c:v> August 2024</c:v>
                </c:pt>
              </c:strCache>
            </c:strRef>
          </c:cat>
          <c:val>
            <c:numRef>
              <c:f>Sheet1!$G$4:$S$4</c:f>
              <c:numCache>
                <c:formatCode>General</c:formatCode>
                <c:ptCount val="13"/>
                <c:pt idx="0">
                  <c:v>67</c:v>
                </c:pt>
                <c:pt idx="1">
                  <c:v>45</c:v>
                </c:pt>
                <c:pt idx="2">
                  <c:v>37</c:v>
                </c:pt>
                <c:pt idx="3">
                  <c:v>42</c:v>
                </c:pt>
                <c:pt idx="4">
                  <c:v>43</c:v>
                </c:pt>
                <c:pt idx="5">
                  <c:v>51</c:v>
                </c:pt>
                <c:pt idx="6">
                  <c:v>58</c:v>
                </c:pt>
                <c:pt idx="7">
                  <c:v>57</c:v>
                </c:pt>
                <c:pt idx="8">
                  <c:v>58</c:v>
                </c:pt>
                <c:pt idx="9">
                  <c:v>67</c:v>
                </c:pt>
                <c:pt idx="10">
                  <c:v>72</c:v>
                </c:pt>
                <c:pt idx="11">
                  <c:v>76</c:v>
                </c:pt>
                <c:pt idx="12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4040-463A-B8B8-9276A6FA94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460864"/>
        <c:axId val="103462400"/>
      </c:lineChart>
      <c:catAx>
        <c:axId val="103460864"/>
        <c:scaling>
          <c:orientation val="minMax"/>
        </c:scaling>
        <c:delete val="0"/>
        <c:axPos val="b"/>
        <c:numFmt formatCode="General" sourceLinked="1"/>
        <c:majorTickMark val="out"/>
        <c:minorTickMark val="in"/>
        <c:tickLblPos val="nextTo"/>
        <c:spPr>
          <a:ln w="3353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66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3462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3462400"/>
        <c:scaling>
          <c:orientation val="minMax"/>
        </c:scaling>
        <c:delete val="0"/>
        <c:axPos val="l"/>
        <c:majorGridlines>
          <c:spPr>
            <a:ln w="3353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extTo"/>
        <c:spPr>
          <a:ln w="335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03460864"/>
        <c:crosses val="autoZero"/>
        <c:crossBetween val="between"/>
      </c:valAx>
      <c:spPr>
        <a:gradFill rotWithShape="0">
          <a:gsLst>
            <a:gs pos="5000">
              <a:srgbClr val="C0C0C0">
                <a:gamma/>
                <a:tint val="0"/>
                <a:invGamma/>
              </a:srgbClr>
            </a:gs>
            <a:gs pos="100000">
              <a:srgbClr val="C0C0C0"/>
            </a:gs>
          </a:gsLst>
          <a:lin ang="5400000" scaled="1"/>
        </a:gradFill>
        <a:ln w="13392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0899028057942943"/>
          <c:y val="0.24935975583066083"/>
          <c:w val="9.1009719420570609E-2"/>
          <c:h val="0.3245326930255642"/>
        </c:manualLayout>
      </c:layout>
      <c:overlay val="0"/>
      <c:spPr>
        <a:noFill/>
        <a:ln w="3353">
          <a:noFill/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569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  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Tabelle1!$A$2:$A$17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Tabelle1!$B$2:$B$17</c:f>
              <c:numCache>
                <c:formatCode>#,##0</c:formatCode>
                <c:ptCount val="16"/>
                <c:pt idx="0">
                  <c:v>12465</c:v>
                </c:pt>
                <c:pt idx="1">
                  <c:v>12465</c:v>
                </c:pt>
                <c:pt idx="2">
                  <c:v>12001</c:v>
                </c:pt>
                <c:pt idx="3">
                  <c:v>12583</c:v>
                </c:pt>
                <c:pt idx="4">
                  <c:v>14908</c:v>
                </c:pt>
                <c:pt idx="5">
                  <c:v>14796</c:v>
                </c:pt>
                <c:pt idx="6">
                  <c:v>15828</c:v>
                </c:pt>
                <c:pt idx="7">
                  <c:v>15194</c:v>
                </c:pt>
                <c:pt idx="8">
                  <c:v>16880</c:v>
                </c:pt>
                <c:pt idx="9">
                  <c:v>17257</c:v>
                </c:pt>
                <c:pt idx="10">
                  <c:v>18524</c:v>
                </c:pt>
                <c:pt idx="11" formatCode="General">
                  <c:v>18524</c:v>
                </c:pt>
                <c:pt idx="12">
                  <c:v>17449</c:v>
                </c:pt>
                <c:pt idx="13">
                  <c:v>17667</c:v>
                </c:pt>
                <c:pt idx="14">
                  <c:v>19697</c:v>
                </c:pt>
                <c:pt idx="15">
                  <c:v>21014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7C-491D-9975-81FBD215A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2612176"/>
        <c:axId val="632610512"/>
      </c:barChart>
      <c:catAx>
        <c:axId val="63261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2610512"/>
        <c:crosses val="autoZero"/>
        <c:auto val="1"/>
        <c:lblAlgn val="ctr"/>
        <c:lblOffset val="100"/>
        <c:noMultiLvlLbl val="0"/>
      </c:catAx>
      <c:valAx>
        <c:axId val="63261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261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19B52-CD0E-407A-95DB-B4D080AC0C63}" type="datetimeFigureOut">
              <a:rPr lang="de-CH" smtClean="0"/>
              <a:t>26.06.2025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F8B63-C8F7-40A6-98EA-CF6F153C1B8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2353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59324-DA8E-4DE1-ABB7-FF180E88573F}" type="datetimeFigureOut">
              <a:rPr lang="de-CH" smtClean="0"/>
              <a:t>26.06.2025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3ED6A-BC92-48CE-93A8-5BC922D34B1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6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5057470"/>
          </a:xfrm>
        </p:spPr>
        <p:txBody>
          <a:bodyPr/>
          <a:lstStyle/>
          <a:p>
            <a:pPr algn="just"/>
            <a:endParaRPr lang="de-CH" sz="1000" dirty="0">
              <a:latin typeface="Flama Book" panose="02000503090000020004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3ED6A-BC92-48CE-93A8-5BC922D34B1C}" type="slidenum">
              <a:rPr lang="de-CH" smtClean="0"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683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3ED6A-BC92-48CE-93A8-5BC922D34B1C}" type="slidenum">
              <a:rPr lang="de-CH" smtClean="0"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195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0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893D07-64E1-4C83-975A-C78457CA8D73}" type="slidenum">
              <a:rPr lang="de-DE" altLang="de-DE" smtClean="0">
                <a:solidFill>
                  <a:srgbClr val="000000"/>
                </a:solidFill>
              </a:rPr>
              <a:pPr/>
              <a:t>52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0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4A88F-14B3-4A40-AD05-61BB5C372AC4}" type="slidenum">
              <a:rPr lang="de-DE" altLang="de-DE" smtClean="0"/>
              <a:pPr/>
              <a:t>53</a:t>
            </a:fld>
            <a:endParaRPr lang="de-DE" altLang="de-DE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0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075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4A88F-14B3-4A40-AD05-61BB5C372AC4}" type="slidenum">
              <a:rPr lang="de-DE" altLang="de-DE" smtClean="0"/>
              <a:pPr/>
              <a:t>54</a:t>
            </a:fld>
            <a:endParaRPr lang="de-DE" altLang="de-DE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0576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/>
              <a:t>Jahresrechnung 2022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5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88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40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599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27.06.2024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625762" y="6292341"/>
            <a:ext cx="10728037" cy="0"/>
          </a:xfrm>
          <a:prstGeom prst="line">
            <a:avLst/>
          </a:prstGeom>
          <a:ln w="95250" cap="flat">
            <a:gradFill flip="none" rotWithShape="1">
              <a:gsLst>
                <a:gs pos="0">
                  <a:srgbClr val="FBEA2A">
                    <a:lumMod val="98000"/>
                  </a:srgbClr>
                </a:gs>
                <a:gs pos="48000">
                  <a:srgbClr val="CA6330"/>
                </a:gs>
                <a:gs pos="100000">
                  <a:schemeClr val="bg1"/>
                </a:gs>
                <a:gs pos="90000">
                  <a:schemeClr val="accent6">
                    <a:lumMod val="20000"/>
                    <a:lumOff val="80000"/>
                  </a:schemeClr>
                </a:gs>
                <a:gs pos="70000">
                  <a:srgbClr val="00A04D"/>
                </a:gs>
              </a:gsLst>
              <a:path path="circle">
                <a:fillToRect t="100000" r="100000"/>
              </a:path>
              <a:tileRect l="-100000" b="-10000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 userDrawn="1"/>
        </p:nvCxnSpPr>
        <p:spPr>
          <a:xfrm flipV="1">
            <a:off x="641926" y="4571999"/>
            <a:ext cx="0" cy="1720342"/>
          </a:xfrm>
          <a:prstGeom prst="line">
            <a:avLst/>
          </a:prstGeom>
          <a:ln w="95250">
            <a:gradFill flip="none" rotWithShape="1">
              <a:gsLst>
                <a:gs pos="0">
                  <a:schemeClr val="bg1"/>
                </a:gs>
                <a:gs pos="100000">
                  <a:srgbClr val="FBEA2A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9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90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01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43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09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53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4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30.06.2023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59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974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30.06.2023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Jahresrechnung 2022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F4B16-64F3-4C76-8F4B-7C754703C7E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541" y="365125"/>
            <a:ext cx="1331259" cy="1278939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625762" y="6292341"/>
            <a:ext cx="10728037" cy="0"/>
          </a:xfrm>
          <a:prstGeom prst="line">
            <a:avLst/>
          </a:prstGeom>
          <a:ln w="95250" cap="flat">
            <a:gradFill flip="none" rotWithShape="1">
              <a:gsLst>
                <a:gs pos="0">
                  <a:srgbClr val="FBEA2A">
                    <a:lumMod val="98000"/>
                  </a:srgbClr>
                </a:gs>
                <a:gs pos="48000">
                  <a:srgbClr val="CA6330"/>
                </a:gs>
                <a:gs pos="100000">
                  <a:schemeClr val="bg1"/>
                </a:gs>
                <a:gs pos="90000">
                  <a:schemeClr val="accent6">
                    <a:lumMod val="20000"/>
                    <a:lumOff val="80000"/>
                  </a:schemeClr>
                </a:gs>
                <a:gs pos="70000">
                  <a:srgbClr val="00A04D"/>
                </a:gs>
              </a:gsLst>
              <a:path path="circle">
                <a:fillToRect t="100000" r="100000"/>
              </a:path>
              <a:tileRect l="-100000" b="-10000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 flipV="1">
            <a:off x="641926" y="4571999"/>
            <a:ext cx="0" cy="1720342"/>
          </a:xfrm>
          <a:prstGeom prst="line">
            <a:avLst/>
          </a:prstGeom>
          <a:ln w="95250">
            <a:gradFill flip="none" rotWithShape="1">
              <a:gsLst>
                <a:gs pos="0">
                  <a:schemeClr val="bg1"/>
                </a:gs>
                <a:gs pos="100000">
                  <a:srgbClr val="FBEA2A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86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">
            <a:extLst>
              <a:ext uri="{FF2B5EF4-FFF2-40B4-BE49-F238E27FC236}">
                <a16:creationId xmlns:a16="http://schemas.microsoft.com/office/drawing/2014/main" id="{722D8697-3FF1-4DA1-A632-E77AE72E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1077822"/>
            <a:ext cx="8697686" cy="48860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2501" y="2235200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de-DE" b="1" dirty="0">
                <a:latin typeface="+mn-lt"/>
              </a:rPr>
              <a:t>Rechnungs-Gemeindeversammlung</a:t>
            </a:r>
            <a:br>
              <a:rPr lang="de-CH" b="1" dirty="0">
                <a:latin typeface="+mn-lt"/>
              </a:rPr>
            </a:br>
            <a:r>
              <a:rPr lang="de-CH" b="1" dirty="0">
                <a:latin typeface="+mn-lt"/>
              </a:rPr>
              <a:t>vom 27. Juni 2025</a:t>
            </a:r>
          </a:p>
        </p:txBody>
      </p:sp>
    </p:spTree>
    <p:extLst>
      <p:ext uri="{BB962C8B-B14F-4D97-AF65-F5344CB8AC3E}">
        <p14:creationId xmlns:p14="http://schemas.microsoft.com/office/powerpoint/2010/main" val="37400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46006-432F-6609-E1D8-FFB512E6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altLang="de-DE" sz="4000" dirty="0">
                <a:latin typeface="+mn-lt"/>
              </a:rPr>
              <a:t>Nettoinvestitionen:  rund 1,2 Mio. CHF</a:t>
            </a:r>
            <a:endParaRPr lang="de-CH" sz="40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31255E-821F-6B62-2890-E5B0C47C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41537"/>
            <a:ext cx="10515599" cy="4351338"/>
          </a:xfrm>
        </p:spPr>
        <p:txBody>
          <a:bodyPr/>
          <a:lstStyle/>
          <a:p>
            <a:pPr marL="534988" indent="-534988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de-CH" altLang="de-DE" dirty="0"/>
              <a:t>Neubau</a:t>
            </a:r>
            <a:r>
              <a:rPr lang="de-CH" altLang="de-DE" sz="2800" dirty="0"/>
              <a:t> Schulhaustrakt </a:t>
            </a:r>
            <a:r>
              <a:rPr lang="de-CH" altLang="de-DE" dirty="0"/>
              <a:t>und </a:t>
            </a:r>
            <a:r>
              <a:rPr lang="de-CH" altLang="de-DE" sz="2800" dirty="0"/>
              <a:t>Turnhalle 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SzTx/>
              <a:buNone/>
              <a:tabLst>
                <a:tab pos="536575" algn="l"/>
              </a:tabLst>
            </a:pPr>
            <a:r>
              <a:rPr lang="de-CH" altLang="de-DE" dirty="0"/>
              <a:t>	Umbau grosser Gruppenraum</a:t>
            </a:r>
            <a:r>
              <a:rPr lang="de-CH" altLang="de-DE" sz="2800" dirty="0"/>
              <a:t>            	 (0</a:t>
            </a:r>
            <a:r>
              <a:rPr lang="de-CH" altLang="de-DE" dirty="0"/>
              <a:t>,8</a:t>
            </a:r>
            <a:r>
              <a:rPr lang="de-CH" altLang="de-DE" sz="2800" dirty="0"/>
              <a:t> Mio.)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endParaRPr lang="de-CH" altLang="de-DE" sz="2800" dirty="0"/>
          </a:p>
          <a:p>
            <a:pPr marL="534988" indent="-534988">
              <a:lnSpc>
                <a:spcPct val="90000"/>
              </a:lnSpc>
              <a:spcBef>
                <a:spcPct val="0"/>
              </a:spcBef>
              <a:buClrTx/>
              <a:buSzTx/>
              <a:buFontTx/>
              <a:buChar char="•"/>
              <a:tabLst>
                <a:tab pos="6281738" algn="l"/>
              </a:tabLst>
            </a:pPr>
            <a:r>
              <a:rPr lang="de-CH" altLang="de-DE" sz="2800" dirty="0"/>
              <a:t>Wasser, </a:t>
            </a:r>
            <a:r>
              <a:rPr lang="de-CH" altLang="de-DE" dirty="0"/>
              <a:t>Abwasser</a:t>
            </a:r>
            <a:r>
              <a:rPr lang="de-CH" altLang="de-DE" sz="2800" dirty="0"/>
              <a:t> und Strassen</a:t>
            </a:r>
            <a:r>
              <a:rPr lang="de-CH" altLang="de-DE" dirty="0"/>
              <a:t>	  </a:t>
            </a:r>
            <a:r>
              <a:rPr lang="de-CH" altLang="de-DE" sz="2800" dirty="0"/>
              <a:t>(</a:t>
            </a:r>
            <a:r>
              <a:rPr lang="de-CH" altLang="de-DE" dirty="0"/>
              <a:t>0,4</a:t>
            </a:r>
            <a:r>
              <a:rPr lang="de-CH" altLang="de-DE" sz="2800" dirty="0"/>
              <a:t> Mio.)</a:t>
            </a:r>
          </a:p>
          <a:p>
            <a:pPr marL="534988" indent="-534988">
              <a:lnSpc>
                <a:spcPct val="90000"/>
              </a:lnSpc>
              <a:spcBef>
                <a:spcPct val="0"/>
              </a:spcBef>
              <a:buClrTx/>
              <a:buSzTx/>
              <a:buFontTx/>
              <a:buChar char="•"/>
            </a:pPr>
            <a:endParaRPr lang="de-CH" altLang="de-DE" sz="2800" dirty="0"/>
          </a:p>
          <a:p>
            <a:pPr marL="534988" indent="-534988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endParaRPr lang="de-CH" altLang="de-DE" sz="2800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EF4040-429C-8601-5929-97AB96D31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5BB0C1-87E3-9F70-1675-4136C4E6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B0515C-9B21-0ECE-5BCA-805D8AD9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788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A375C-2633-5D62-4AC0-2D7B984A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60" y="222885"/>
            <a:ext cx="8897471" cy="1325563"/>
          </a:xfrm>
        </p:spPr>
        <p:txBody>
          <a:bodyPr>
            <a:normAutofit/>
          </a:bodyPr>
          <a:lstStyle/>
          <a:p>
            <a:r>
              <a:rPr lang="de-DE" altLang="de-DE" sz="4000" dirty="0">
                <a:latin typeface="+mn-lt"/>
              </a:rPr>
              <a:t>Bilanz per 31.12.2024</a:t>
            </a:r>
            <a:endParaRPr lang="de-CH" sz="4000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1A4EA9-6A40-586F-EB15-DD1436AD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3AA174-7345-62DE-7879-4677308F7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5EFC05-0212-15A8-54DE-755A118E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11</a:t>
            </a:fld>
            <a:endParaRPr lang="de-CH"/>
          </a:p>
        </p:txBody>
      </p:sp>
      <p:graphicFrame>
        <p:nvGraphicFramePr>
          <p:cNvPr id="7" name="Group 269">
            <a:extLst>
              <a:ext uri="{FF2B5EF4-FFF2-40B4-BE49-F238E27FC236}">
                <a16:creationId xmlns:a16="http://schemas.microsoft.com/office/drawing/2014/main" id="{78FDC158-AEC1-0114-E412-7A0AA36D16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790764"/>
              </p:ext>
            </p:extLst>
          </p:nvPr>
        </p:nvGraphicFramePr>
        <p:xfrm>
          <a:off x="827926" y="1327863"/>
          <a:ext cx="8828644" cy="4780769"/>
        </p:xfrm>
        <a:graphic>
          <a:graphicData uri="http://schemas.openxmlformats.org/drawingml/2006/table">
            <a:tbl>
              <a:tblPr/>
              <a:tblGrid>
                <a:gridCol w="5043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AKTIVEN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01.01.2024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31.12.2024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1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Finanzvermögen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+mj-lt"/>
                        <a:buNone/>
                        <a:tabLst/>
                      </a:pPr>
                      <a:r>
                        <a:rPr lang="de-DE" sz="2000" i="1" dirty="0"/>
                        <a:t>16‘159‘276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+mj-lt"/>
                        <a:buNone/>
                        <a:tabLst/>
                      </a:pPr>
                      <a:r>
                        <a:rPr lang="de-DE" sz="2000" i="1" dirty="0"/>
                        <a:t>14‘753‘095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755321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Flüssige Mittel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6’256’833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4’532’763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Forderungen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2’878’645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3‘234‘100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Aktive Rechnungsabgrenzungen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’702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8’913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Anlagevermögen Finanzvermögen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7’016’096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’977’319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1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Verwaltungsvermögen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000" i="1" dirty="0">
                          <a:solidFill>
                            <a:schemeClr val="tx1"/>
                          </a:solidFill>
                        </a:rPr>
                        <a:t>18‘716‘574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000" i="1" dirty="0">
                          <a:solidFill>
                            <a:schemeClr val="tx1"/>
                          </a:solidFill>
                        </a:rPr>
                        <a:t>19‘088‘029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623430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Sachanlagen (Hoch- und Tiefbauten)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16’630’222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17’007’898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Immaterielle Anlagen (Software u.a.m.)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187‘543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176‘902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66568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Darlehen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520‘120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496‘240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534692"/>
                  </a:ext>
                </a:extLst>
              </a:tr>
              <a:tr h="389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Beteiligungen, Grundkapitalien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1’378’689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1’406’989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000" dirty="0"/>
                        <a:t>TOTAL AKTIVEN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0000"/>
                        </a:highlight>
                        <a:latin typeface="+mn-lt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dirty="0"/>
                        <a:t>34’875’851</a:t>
                      </a:r>
                      <a:endParaRPr lang="de-DE" sz="2000" dirty="0"/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dirty="0"/>
                        <a:t>33’841’124</a:t>
                      </a:r>
                      <a:endParaRPr lang="de-DE" sz="2000" dirty="0"/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9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4FC0B-E737-ECE9-4014-9C7AE5CB1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39" y="237490"/>
            <a:ext cx="8897471" cy="801601"/>
          </a:xfrm>
        </p:spPr>
        <p:txBody>
          <a:bodyPr>
            <a:normAutofit/>
          </a:bodyPr>
          <a:lstStyle/>
          <a:p>
            <a:r>
              <a:rPr lang="de-DE" altLang="de-DE" sz="2800" dirty="0">
                <a:latin typeface="+mn-lt"/>
              </a:rPr>
              <a:t>Bilanz per 31.12.2024</a:t>
            </a:r>
            <a:endParaRPr lang="de-CH" sz="2800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E830F-7246-FB53-3B52-4A851F50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26DEA8-5AC1-2808-8EFD-C8FA39F8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18AD00-3735-08A3-8CA2-EE95B607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12</a:t>
            </a:fld>
            <a:endParaRPr lang="de-CH"/>
          </a:p>
        </p:txBody>
      </p:sp>
      <p:graphicFrame>
        <p:nvGraphicFramePr>
          <p:cNvPr id="13" name="Group 155">
            <a:extLst>
              <a:ext uri="{FF2B5EF4-FFF2-40B4-BE49-F238E27FC236}">
                <a16:creationId xmlns:a16="http://schemas.microsoft.com/office/drawing/2014/main" id="{5FEC46AE-E629-CE5E-DB89-AA865A7500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52058"/>
              </p:ext>
            </p:extLst>
          </p:nvPr>
        </p:nvGraphicFramePr>
        <p:xfrm>
          <a:off x="838200" y="926008"/>
          <a:ext cx="8811110" cy="5153180"/>
        </p:xfrm>
        <a:graphic>
          <a:graphicData uri="http://schemas.openxmlformats.org/drawingml/2006/table">
            <a:tbl>
              <a:tblPr/>
              <a:tblGrid>
                <a:gridCol w="5230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PASSIVEN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01.01.2024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31.12.2024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i="1" dirty="0"/>
                        <a:t>F r e m d k a p i t a l</a:t>
                      </a:r>
                      <a:endParaRPr lang="de-DE" sz="2000" i="1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i="1" dirty="0">
                          <a:solidFill>
                            <a:schemeClr val="tx1"/>
                          </a:solidFill>
                        </a:rPr>
                        <a:t>21’312’931</a:t>
                      </a:r>
                      <a:endParaRPr lang="de-DE" sz="2000" i="1" dirty="0">
                        <a:solidFill>
                          <a:schemeClr val="tx1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i="1" dirty="0">
                          <a:solidFill>
                            <a:schemeClr val="tx1"/>
                          </a:solidFill>
                        </a:rPr>
                        <a:t>19’364’153</a:t>
                      </a:r>
                      <a:endParaRPr lang="de-DE" sz="2000" i="1" dirty="0">
                        <a:solidFill>
                          <a:schemeClr val="tx1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Laufende Verbindlichkeiten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8’110’707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6’144’052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Passive Rechnungsabgrenzungen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107’140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124’963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Kurzfristige Rückstellungen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91’460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91’460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Langfristige Finanzverbindlichkeiten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3’000’000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13’000’000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Fonds Gesangsverein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3’624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3’678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i="1" dirty="0"/>
                        <a:t>T o t a l   E i g e n k a p i t a l</a:t>
                      </a:r>
                      <a:endParaRPr lang="de-DE" sz="2000" i="1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13’562’920</a:t>
                      </a:r>
                      <a:endParaRPr kumimoji="0" lang="de-DE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CH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4’476’971</a:t>
                      </a:r>
                      <a:endParaRPr kumimoji="0" lang="de-DE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Spezialfinanzierungen im Eigenkapital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’158’800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2’509’984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Finanzpolitische Reserve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200’000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200’000</a:t>
                      </a: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000" i="0" dirty="0"/>
                        <a:t>Jahresergebnis</a:t>
                      </a:r>
                      <a:r>
                        <a:rPr lang="de-DE" sz="2000" i="0" baseline="0" dirty="0"/>
                        <a:t> (+)</a:t>
                      </a:r>
                      <a:endParaRPr lang="de-DE" sz="2000" i="0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704‘011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562‘867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940068"/>
                  </a:ext>
                </a:extLst>
              </a:tr>
              <a:tr h="389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000" i="0" dirty="0"/>
                        <a:t>Kumulierte</a:t>
                      </a:r>
                      <a:r>
                        <a:rPr lang="de-DE" sz="2000" i="0" baseline="0" dirty="0"/>
                        <a:t> Ergebnisse der Vorjahre</a:t>
                      </a:r>
                      <a:endParaRPr lang="de-DE" sz="2000" i="0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dirty="0">
                          <a:solidFill>
                            <a:schemeClr val="tx1"/>
                          </a:solidFill>
                        </a:rPr>
                        <a:t>10’500’109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dirty="0">
                          <a:solidFill>
                            <a:schemeClr val="tx1"/>
                          </a:solidFill>
                        </a:rPr>
                        <a:t>11’204’120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dirty="0"/>
                        <a:t>TOTAL PASSIVEN</a:t>
                      </a:r>
                      <a:endParaRPr lang="de-DE" sz="2000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dirty="0">
                          <a:solidFill>
                            <a:schemeClr val="tx1"/>
                          </a:solidFill>
                        </a:rPr>
                        <a:t>34’875’851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000" dirty="0">
                          <a:solidFill>
                            <a:schemeClr val="tx1"/>
                          </a:solidFill>
                        </a:rPr>
                        <a:t>33’841’124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9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58B3A-54D2-A9EF-82AB-B5B0675F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773"/>
            <a:ext cx="8897471" cy="1325563"/>
          </a:xfrm>
        </p:spPr>
        <p:txBody>
          <a:bodyPr>
            <a:normAutofit/>
          </a:bodyPr>
          <a:lstStyle/>
          <a:p>
            <a:r>
              <a:rPr lang="de-DE" altLang="de-DE" sz="4000" dirty="0">
                <a:latin typeface="+mn-lt"/>
              </a:rPr>
              <a:t>Erfolgsrechnung 2024</a:t>
            </a:r>
            <a:endParaRPr lang="de-CH" sz="4000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F020DB-E14A-EFD2-FBE9-4FABF64E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8DD650-D95E-44E9-197B-E8FD8E3BF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69C03-D64F-3A67-45C3-EDE86890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13</a:t>
            </a:fld>
            <a:endParaRPr lang="de-CH"/>
          </a:p>
        </p:txBody>
      </p:sp>
      <p:graphicFrame>
        <p:nvGraphicFramePr>
          <p:cNvPr id="7" name="Group 1280">
            <a:extLst>
              <a:ext uri="{FF2B5EF4-FFF2-40B4-BE49-F238E27FC236}">
                <a16:creationId xmlns:a16="http://schemas.microsoft.com/office/drawing/2014/main" id="{E501A05C-DA29-A98D-A658-FE294023A2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195687"/>
              </p:ext>
            </p:extLst>
          </p:nvPr>
        </p:nvGraphicFramePr>
        <p:xfrm>
          <a:off x="838200" y="1330960"/>
          <a:ext cx="8742680" cy="4138206"/>
        </p:xfrm>
        <a:graphic>
          <a:graphicData uri="http://schemas.openxmlformats.org/drawingml/2006/table">
            <a:tbl>
              <a:tblPr/>
              <a:tblGrid>
                <a:gridCol w="441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4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ERTRAG  </a:t>
                      </a:r>
                      <a:r>
                        <a:rPr kumimoji="0" lang="de-C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(in CHF)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 2023</a:t>
                      </a:r>
                      <a:endParaRPr kumimoji="0" lang="de-D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 2024</a:t>
                      </a:r>
                      <a:endParaRPr kumimoji="0" lang="de-D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Fiskalertrag </a:t>
                      </a: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(Steuern)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7’696’010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8‘226‘756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Entgelte </a:t>
                      </a: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(u.a. Gebühren)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1’879’450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2’045’392</a:t>
                      </a:r>
                      <a:endParaRPr kumimoji="0" lang="de-CH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Vermögenserträge, Diverses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261’989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320‘090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Entnahmen aus Spezialfinanzierung 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705’654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2‘319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Rückerstattungen, Beiträge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(u.a. Finanzausgleich  1.5 Mio.)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2’883’705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4‘269‘941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400" dirty="0"/>
                        <a:t>TOTAL BETRIEBLICHER ERTRAG</a:t>
                      </a:r>
                      <a:endParaRPr lang="de-DE" sz="2400" dirty="0"/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400" dirty="0">
                          <a:solidFill>
                            <a:schemeClr val="tx1"/>
                          </a:solidFill>
                        </a:rPr>
                        <a:t>13’426’808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</a:rPr>
                        <a:t>14‘864‘498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5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AA1E07-45E3-6EFC-8B78-33187C678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05A993-B7AA-EC34-B776-6F87DC155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DFBDD5-BC02-116F-5629-1722A188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14</a:t>
            </a:fld>
            <a:endParaRPr lang="de-CH"/>
          </a:p>
        </p:txBody>
      </p:sp>
      <p:graphicFrame>
        <p:nvGraphicFramePr>
          <p:cNvPr id="7" name="Group 169">
            <a:extLst>
              <a:ext uri="{FF2B5EF4-FFF2-40B4-BE49-F238E27FC236}">
                <a16:creationId xmlns:a16="http://schemas.microsoft.com/office/drawing/2014/main" id="{04179D26-727C-15ED-A304-E0073B93B3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749339"/>
              </p:ext>
            </p:extLst>
          </p:nvPr>
        </p:nvGraphicFramePr>
        <p:xfrm>
          <a:off x="838200" y="250826"/>
          <a:ext cx="8881317" cy="5838710"/>
        </p:xfrm>
        <a:graphic>
          <a:graphicData uri="http://schemas.openxmlformats.org/drawingml/2006/table">
            <a:tbl>
              <a:tblPr/>
              <a:tblGrid>
                <a:gridCol w="4565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AUFWAND  </a:t>
                      </a:r>
                      <a:r>
                        <a:rPr kumimoji="0" lang="de-C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(in CHF)</a:t>
                      </a:r>
                      <a:endParaRPr kumimoji="0" 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 2023</a:t>
                      </a:r>
                      <a:endParaRPr kumimoji="0" lang="de-D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 2024</a:t>
                      </a:r>
                      <a:endParaRPr kumimoji="0" lang="de-D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Personalaufwand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3’281’154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3‘497‘690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Sachaufwand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’417’876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2‘111‘850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Abschreibungen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409’370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817‘126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Einlagen in Spezialfinanzierungen</a:t>
                      </a: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150‘459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353‘557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 Gemeinden u. Zweckverbänden: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Betriebs- und Defizitbeiträge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de-CH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7’017’339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7’567’452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Durchlaufende Beiträge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2‘400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400" dirty="0"/>
                        <a:t>TOTAL BETRIEBLICHER</a:t>
                      </a:r>
                      <a:r>
                        <a:rPr lang="de-CH" sz="2400" baseline="0" dirty="0"/>
                        <a:t> AUFWAND</a:t>
                      </a:r>
                      <a:endParaRPr lang="de-DE" sz="2400" dirty="0"/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400" dirty="0">
                          <a:solidFill>
                            <a:schemeClr val="tx1"/>
                          </a:solidFill>
                        </a:rPr>
                        <a:t>13’276’198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DE" sz="2400" dirty="0">
                          <a:solidFill>
                            <a:schemeClr val="tx1"/>
                          </a:solidFill>
                        </a:rPr>
                        <a:t>14‘350‘075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Ergebnis aus betrieblicher Tätigkeit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150’609</a:t>
                      </a: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514‘423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Ergebnis aus Finanzierung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553‘402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48‘444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400" dirty="0">
                          <a:solidFill>
                            <a:schemeClr val="tx1"/>
                          </a:solidFill>
                        </a:rPr>
                        <a:t>E R G E B N I S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400" dirty="0">
                          <a:solidFill>
                            <a:schemeClr val="tx1"/>
                          </a:solidFill>
                        </a:rPr>
                        <a:t>+704’011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de-CH" sz="2400" dirty="0">
                          <a:solidFill>
                            <a:schemeClr val="tx1"/>
                          </a:solidFill>
                        </a:rPr>
                        <a:t>+562’867</a:t>
                      </a:r>
                      <a:endParaRPr lang="de-DE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3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80EC2-CE35-6B49-644A-7880A078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314325"/>
            <a:ext cx="8897471" cy="1325563"/>
          </a:xfrm>
        </p:spPr>
        <p:txBody>
          <a:bodyPr>
            <a:normAutofit/>
          </a:bodyPr>
          <a:lstStyle/>
          <a:p>
            <a:r>
              <a:rPr lang="de-CH" altLang="de-DE" dirty="0">
                <a:latin typeface="+mn-lt"/>
              </a:rPr>
              <a:t>Rechnung  2024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E81BCF-3596-AD7B-1F16-BABEA8E43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19" y="1715784"/>
            <a:ext cx="11023260" cy="4500081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de-CH" altLang="de-DE" sz="3500" b="1" dirty="0"/>
              <a:t>S p e z i a l f i n a n z i e r u n g e n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  <a:tabLst>
                <a:tab pos="4130675" algn="l"/>
              </a:tabLst>
            </a:pPr>
            <a:r>
              <a:rPr lang="de-CH" altLang="de-DE" dirty="0"/>
              <a:t>		</a:t>
            </a:r>
            <a:r>
              <a:rPr lang="de-CH" altLang="de-DE" sz="3700" i="1" dirty="0"/>
              <a:t>Kostendeckungsgrad</a:t>
            </a:r>
          </a:p>
          <a:p>
            <a:pPr eaLnBrk="1" hangingPunct="1">
              <a:lnSpc>
                <a:spcPct val="40000"/>
              </a:lnSpc>
              <a:buFont typeface="Wingdings" pitchFamily="2" charset="2"/>
              <a:buNone/>
              <a:tabLst>
                <a:tab pos="3233738" algn="l"/>
              </a:tabLst>
            </a:pPr>
            <a:endParaRPr lang="de-CH" altLang="de-DE" sz="3700" i="1" dirty="0"/>
          </a:p>
          <a:p>
            <a:pPr eaLnBrk="1" hangingPunct="1">
              <a:buFont typeface="Wingdings" pitchFamily="2" charset="2"/>
              <a:buNone/>
              <a:tabLst>
                <a:tab pos="2424113" algn="l"/>
                <a:tab pos="3586163" algn="l"/>
                <a:tab pos="4756150" algn="l"/>
                <a:tab pos="5918200" algn="l"/>
                <a:tab pos="6462713" algn="l"/>
                <a:tab pos="7089775" algn="l"/>
              </a:tabLst>
            </a:pPr>
            <a:r>
              <a:rPr lang="de-CH" altLang="de-DE" dirty="0"/>
              <a:t>		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2024</a:t>
            </a:r>
            <a:r>
              <a:rPr lang="de-CH" altLang="de-DE" sz="3300" dirty="0"/>
              <a:t>	2023	2022	2021	2020			</a:t>
            </a:r>
          </a:p>
          <a:p>
            <a:pPr marL="538163" indent="-538163" eaLnBrk="1" hangingPunct="1">
              <a:lnSpc>
                <a:spcPct val="110000"/>
              </a:lnSpc>
              <a:tabLst>
                <a:tab pos="2424113" algn="l"/>
                <a:tab pos="3586163" algn="l"/>
                <a:tab pos="4756150" algn="l"/>
                <a:tab pos="5918200" algn="l"/>
                <a:tab pos="6462713" algn="l"/>
                <a:tab pos="7089775" algn="l"/>
                <a:tab pos="8250238" algn="l"/>
              </a:tabLst>
            </a:pPr>
            <a:r>
              <a:rPr lang="de-CH" altLang="de-DE" sz="3300" dirty="0"/>
              <a:t>Wasserwerk      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	154 %</a:t>
            </a:r>
            <a:r>
              <a:rPr lang="de-CH" altLang="de-DE" sz="3300" dirty="0"/>
              <a:t>	124 %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de-CH" altLang="de-DE" sz="3300" dirty="0"/>
              <a:t>135 %	127 %	121 % 	</a:t>
            </a:r>
            <a:r>
              <a:rPr lang="de-CH" altLang="de-DE" sz="3300" dirty="0">
                <a:solidFill>
                  <a:srgbClr val="0070C0"/>
                </a:solidFill>
              </a:rPr>
              <a:t>hoch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; Senkung 								für 2026 geplant</a:t>
            </a:r>
          </a:p>
          <a:p>
            <a:pPr marL="538163" indent="-538163" eaLnBrk="1" hangingPunct="1">
              <a:lnSpc>
                <a:spcPct val="110000"/>
              </a:lnSpc>
              <a:tabLst>
                <a:tab pos="2424113" algn="l"/>
                <a:tab pos="3586163" algn="l"/>
                <a:tab pos="4756150" algn="l"/>
                <a:tab pos="5918200" algn="l"/>
                <a:tab pos="6462713" algn="l"/>
                <a:tab pos="7089775" algn="l"/>
                <a:tab pos="8250238" algn="l"/>
              </a:tabLst>
            </a:pPr>
            <a:r>
              <a:rPr lang="de-CH" altLang="de-DE" sz="3300" dirty="0"/>
              <a:t>Abwasser    	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138 %	</a:t>
            </a:r>
            <a:r>
              <a:rPr lang="de-CH" altLang="de-DE" sz="3300" dirty="0"/>
              <a:t>  48 %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de-CH" altLang="de-DE" sz="3300" dirty="0"/>
              <a:t>  48 %	  65 %	  60 %   	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Gebühren erhöht;</a:t>
            </a:r>
            <a:b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							Überprüfung 2028</a:t>
            </a:r>
          </a:p>
          <a:p>
            <a:pPr marL="538163" indent="-538163" eaLnBrk="1" hangingPunct="1">
              <a:tabLst>
                <a:tab pos="2424113" algn="l"/>
                <a:tab pos="3586163" algn="l"/>
                <a:tab pos="4756150" algn="l"/>
                <a:tab pos="5918200" algn="l"/>
                <a:tab pos="6462713" algn="l"/>
                <a:tab pos="7089775" algn="l"/>
                <a:tab pos="8250238" algn="l"/>
              </a:tabLst>
            </a:pPr>
            <a:r>
              <a:rPr lang="de-CH" altLang="de-DE" sz="3300" dirty="0"/>
              <a:t>Abfall	  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99 %</a:t>
            </a:r>
            <a:r>
              <a:rPr lang="de-CH" altLang="de-DE" sz="3300" dirty="0"/>
              <a:t>	112 %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de-CH" altLang="de-DE" sz="3300" dirty="0"/>
              <a:t>111 %	119 %	114 %  	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in Ordnung</a:t>
            </a:r>
          </a:p>
          <a:p>
            <a:pPr marL="0" indent="0" eaLnBrk="1" hangingPunct="1">
              <a:buNone/>
              <a:tabLst>
                <a:tab pos="2424113" algn="l"/>
                <a:tab pos="3586163" algn="l"/>
                <a:tab pos="4756150" algn="l"/>
                <a:tab pos="5918200" algn="l"/>
                <a:tab pos="6462713" algn="l"/>
                <a:tab pos="7089775" algn="l"/>
              </a:tabLst>
            </a:pPr>
            <a:endParaRPr lang="de-CH" altLang="de-DE" sz="3300" dirty="0"/>
          </a:p>
          <a:p>
            <a:pPr marL="538163" indent="-538163" eaLnBrk="1" hangingPunct="1">
              <a:tabLst>
                <a:tab pos="2424113" algn="l"/>
                <a:tab pos="3586163" algn="l"/>
                <a:tab pos="4756150" algn="l"/>
                <a:tab pos="5918200" algn="l"/>
                <a:tab pos="6462713" algn="l"/>
                <a:tab pos="7089775" algn="l"/>
              </a:tabLst>
            </a:pPr>
            <a:r>
              <a:rPr lang="de-CH" altLang="de-DE" sz="3300" dirty="0"/>
              <a:t>Konsolidiert	</a:t>
            </a:r>
            <a:r>
              <a:rPr lang="de-CH" altLang="de-DE" sz="3300" dirty="0">
                <a:solidFill>
                  <a:schemeClr val="accent1">
                    <a:lumMod val="75000"/>
                  </a:schemeClr>
                </a:solidFill>
              </a:rPr>
              <a:t> 134 %	</a:t>
            </a:r>
            <a:r>
              <a:rPr lang="de-CH" altLang="de-DE" sz="3300" dirty="0"/>
              <a:t>69 %	  99 %  	106 %	100 %    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4B3C89-B1C1-FFAB-A5ED-CFB7895B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4D7B85-4C27-7230-C8F9-84170D5E7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721FC2-F390-215C-36A6-7BC9BE711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96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D1A3C-2B0A-797F-B1DA-89F0C138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n-lt"/>
              </a:rPr>
              <a:t>Sonderrechnung 2024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BEE3D3-D56B-3037-F20C-5160037E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87573"/>
            <a:ext cx="10515599" cy="4351338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Vermögen eines aufgelösten Vereins – Fonds Gesangsverein: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  <a:tabLst>
                <a:tab pos="5376863" algn="l"/>
                <a:tab pos="7718425" algn="l"/>
              </a:tabLst>
            </a:pPr>
            <a:r>
              <a:rPr lang="de-CH" b="1" dirty="0"/>
              <a:t>Erfolgsrechnung 2024	Aufwand	Ertrag</a:t>
            </a:r>
          </a:p>
          <a:p>
            <a:pPr marL="0" indent="0">
              <a:buNone/>
              <a:tabLst>
                <a:tab pos="5376863" algn="l"/>
                <a:tab pos="6102350" algn="l"/>
                <a:tab pos="7170738" algn="l"/>
                <a:tab pos="7805738" algn="l"/>
              </a:tabLst>
            </a:pPr>
            <a:r>
              <a:rPr lang="de-CH" dirty="0"/>
              <a:t>Zinsertrag 2024 </a:t>
            </a:r>
            <a:r>
              <a:rPr lang="de-CH" sz="2400" dirty="0"/>
              <a:t>(1.5% v. 3’623.80)	</a:t>
            </a:r>
            <a:r>
              <a:rPr lang="de-CH" u="sng" dirty="0"/>
              <a:t>	0.00		54.35</a:t>
            </a:r>
          </a:p>
          <a:p>
            <a:pPr marL="0" indent="0">
              <a:buNone/>
              <a:tabLst>
                <a:tab pos="5376863" algn="l"/>
                <a:tab pos="7805738" algn="l"/>
              </a:tabLst>
            </a:pPr>
            <a:r>
              <a:rPr lang="de-CH" b="1" dirty="0"/>
              <a:t>Total Ertragsüberschuss		54.35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8CE31C-04C7-FFA7-4750-43C9AF928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F1908F-18E8-877A-582C-82AECCD4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8474" y="6356350"/>
            <a:ext cx="2743200" cy="365125"/>
          </a:xfrm>
        </p:spPr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6D1497-3516-9213-1E2E-C3CA9CB9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75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3C37B-3A75-CF08-3586-9E8E2FE27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n-lt"/>
              </a:rPr>
              <a:t>Sonderrechnung 2024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9FE736-EA73-F993-8E01-694AC0DBC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3"/>
            <a:ext cx="10515599" cy="4351338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Vermögen eines aufgelösten Vereins – Fonds Gesangsverein:</a:t>
            </a:r>
          </a:p>
          <a:p>
            <a:pPr marL="0" indent="0">
              <a:lnSpc>
                <a:spcPct val="30000"/>
              </a:lnSpc>
              <a:buNone/>
            </a:pPr>
            <a:endParaRPr lang="de-CH" dirty="0"/>
          </a:p>
          <a:p>
            <a:pPr marL="0" indent="0">
              <a:lnSpc>
                <a:spcPct val="0"/>
              </a:lnSpc>
              <a:buNone/>
            </a:pPr>
            <a:endParaRPr lang="de-CH" dirty="0"/>
          </a:p>
          <a:p>
            <a:pPr marL="0" indent="0">
              <a:lnSpc>
                <a:spcPct val="140000"/>
              </a:lnSpc>
              <a:buNone/>
              <a:tabLst>
                <a:tab pos="5018088" algn="l"/>
                <a:tab pos="7358063" algn="l"/>
              </a:tabLst>
            </a:pPr>
            <a:r>
              <a:rPr lang="de-CH" b="1" dirty="0"/>
              <a:t>Bilanz per 31.12.2024</a:t>
            </a:r>
            <a:r>
              <a:rPr lang="de-CH" dirty="0"/>
              <a:t>	</a:t>
            </a:r>
            <a:r>
              <a:rPr lang="de-CH" b="1" dirty="0"/>
              <a:t>Aktiven	Passiven</a:t>
            </a:r>
          </a:p>
          <a:p>
            <a:pPr marL="0" indent="0">
              <a:lnSpc>
                <a:spcPct val="70000"/>
              </a:lnSpc>
              <a:buNone/>
              <a:tabLst>
                <a:tab pos="5018088" algn="l"/>
                <a:tab pos="7358063" algn="l"/>
              </a:tabLst>
            </a:pPr>
            <a:r>
              <a:rPr lang="de-CH" dirty="0"/>
              <a:t>Guthaben bei der Gemeinde 	3’678.15</a:t>
            </a:r>
          </a:p>
          <a:p>
            <a:pPr marL="0" indent="0">
              <a:lnSpc>
                <a:spcPct val="70000"/>
              </a:lnSpc>
              <a:buNone/>
              <a:tabLst>
                <a:tab pos="5018088" algn="l"/>
                <a:tab pos="7358063" algn="l"/>
              </a:tabLst>
            </a:pPr>
            <a:r>
              <a:rPr lang="de-CH" dirty="0"/>
              <a:t>Vereinsvermögen	</a:t>
            </a:r>
            <a:r>
              <a:rPr lang="de-CH" u="sng" dirty="0"/>
              <a:t>	3’678.15</a:t>
            </a:r>
          </a:p>
          <a:p>
            <a:pPr marL="0" indent="0">
              <a:buNone/>
              <a:tabLst>
                <a:tab pos="5018088" algn="l"/>
                <a:tab pos="7358063" algn="l"/>
              </a:tabLst>
            </a:pPr>
            <a:r>
              <a:rPr lang="de-CH" b="1" dirty="0"/>
              <a:t>Bilanzsumme 	3’678.15	3’678.15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2D9E40-0807-E103-CE7A-6B006D46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32E9DD-9C2E-3F51-4305-5FE801F4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B537C1-6BC7-43C4-A12D-CAF21BF9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61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7F36F1-E262-4E4D-A2C4-EB445CA1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C16E48-2813-9C88-DBB0-4CD802FC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763BC2-7199-828D-C518-6D6B1841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18</a:t>
            </a:fld>
            <a:endParaRPr lang="de-CH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F03BE3A-414C-6A1C-1754-5BF6E05D243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677040"/>
            <a:ext cx="889793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de-DE" sz="440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de-CH" altLang="de-DE" sz="4400">
                <a:latin typeface="+mn-lt"/>
                <a:cs typeface="Arial" charset="0"/>
              </a:rPr>
              <a:t>B I L D U N 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D07073-3433-38B5-2B80-442CE417D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19" y="1378771"/>
            <a:ext cx="6982691" cy="4655127"/>
          </a:xfrm>
          <a:prstGeom prst="rect">
            <a:avLst/>
          </a:prstGeom>
        </p:spPr>
      </p:pic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05D6D6A-6AAC-170D-2A17-B9B77D783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203" y="5149776"/>
            <a:ext cx="3411477" cy="110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046BB-81E4-F52C-888A-B95727FE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z="4400" dirty="0">
                <a:latin typeface="+mn-lt"/>
                <a:cs typeface="Arial" charset="0"/>
              </a:rPr>
              <a:t>B I L D U N 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A23CBC-19D4-5854-06A9-87D4A8393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9480"/>
            <a:ext cx="1051559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tabLst>
                <a:tab pos="2955925" algn="l"/>
                <a:tab pos="5019675" algn="l"/>
                <a:tab pos="7269163" algn="l"/>
                <a:tab pos="7529513" algn="l"/>
                <a:tab pos="7893050" algn="l"/>
                <a:tab pos="7977188" algn="l"/>
                <a:tab pos="8696325" algn="l"/>
              </a:tabLst>
            </a:pPr>
            <a:r>
              <a:rPr lang="de-CH" altLang="de-DE" sz="4000" dirty="0"/>
              <a:t>Jahresrechnung 2024</a:t>
            </a:r>
            <a:br>
              <a:rPr lang="de-CH" altLang="de-DE" sz="2800" dirty="0"/>
            </a:br>
            <a:br>
              <a:rPr lang="de-CH" altLang="de-DE" sz="2800" dirty="0"/>
            </a:br>
            <a:br>
              <a:rPr lang="de-CH" altLang="de-DE" sz="2800" dirty="0"/>
            </a:br>
            <a:r>
              <a:rPr lang="de-CH" altLang="de-DE" sz="2800" dirty="0"/>
              <a:t>                                    </a:t>
            </a:r>
            <a:r>
              <a:rPr lang="de-CH" altLang="de-DE" sz="2800" b="0" dirty="0"/>
              <a:t>Budget </a:t>
            </a:r>
            <a:r>
              <a:rPr lang="de-CH" altLang="de-DE" sz="2800" dirty="0"/>
              <a:t> 	 </a:t>
            </a:r>
            <a:r>
              <a:rPr lang="de-CH" altLang="de-DE" sz="2800" b="0" dirty="0"/>
              <a:t>Rechnung </a:t>
            </a:r>
            <a:r>
              <a:rPr lang="de-CH" altLang="de-DE" sz="2800" dirty="0"/>
              <a:t>    	   Differenz   </a:t>
            </a:r>
            <a:br>
              <a:rPr lang="de-CH" altLang="de-DE" sz="2800" dirty="0"/>
            </a:br>
            <a:r>
              <a:rPr lang="de-CH" altLang="de-DE" sz="2800" dirty="0"/>
              <a:t> 	</a:t>
            </a:r>
            <a:br>
              <a:rPr lang="de-CH" altLang="de-DE" sz="2800" dirty="0"/>
            </a:br>
            <a:r>
              <a:rPr lang="de-CH" altLang="de-DE" sz="2800" dirty="0"/>
              <a:t>	</a:t>
            </a:r>
            <a:br>
              <a:rPr lang="de-CH" altLang="de-DE" sz="2800" dirty="0"/>
            </a:br>
            <a:r>
              <a:rPr lang="de-CH" altLang="de-DE" sz="2800" dirty="0"/>
              <a:t>  </a:t>
            </a:r>
            <a:r>
              <a:rPr lang="de-CH" altLang="de-DE" sz="2800" b="0" dirty="0"/>
              <a:t>Aufwand</a:t>
            </a:r>
            <a:r>
              <a:rPr lang="de-CH" altLang="de-DE" sz="2800" dirty="0"/>
              <a:t> </a:t>
            </a:r>
            <a:r>
              <a:rPr lang="de-CH" altLang="de-DE" dirty="0"/>
              <a:t>	6’430’500</a:t>
            </a:r>
            <a:r>
              <a:rPr lang="de-CH" altLang="de-DE" sz="2800" dirty="0"/>
              <a:t> 	</a:t>
            </a:r>
            <a:r>
              <a:rPr lang="de-CH" altLang="de-DE" sz="2800" b="0" dirty="0"/>
              <a:t>6’551’747</a:t>
            </a:r>
            <a:r>
              <a:rPr lang="de-CH" altLang="de-DE" sz="2800" dirty="0"/>
              <a:t>             + 121’247</a:t>
            </a:r>
            <a:br>
              <a:rPr lang="de-CH" altLang="de-DE" sz="2800" dirty="0"/>
            </a:br>
            <a:br>
              <a:rPr lang="de-CH" altLang="de-DE" sz="2800" dirty="0"/>
            </a:br>
            <a:r>
              <a:rPr lang="de-CH" altLang="de-DE" sz="2800" dirty="0"/>
              <a:t>  </a:t>
            </a:r>
            <a:r>
              <a:rPr lang="de-CH" altLang="de-DE" sz="2800" b="0" dirty="0"/>
              <a:t>Ertrag</a:t>
            </a:r>
            <a:r>
              <a:rPr lang="de-CH" altLang="de-DE" sz="2800" dirty="0"/>
              <a:t>             	</a:t>
            </a:r>
            <a:r>
              <a:rPr lang="de-CH" altLang="de-DE" sz="2800" b="0" u="sng" dirty="0"/>
              <a:t>   441’400</a:t>
            </a:r>
            <a:r>
              <a:rPr lang="de-CH" altLang="de-DE" sz="2800" dirty="0"/>
              <a:t>       </a:t>
            </a:r>
            <a:r>
              <a:rPr lang="de-CH" altLang="de-DE" sz="2800" u="sng" dirty="0"/>
              <a:t>    </a:t>
            </a:r>
            <a:r>
              <a:rPr lang="de-CH" altLang="de-DE" sz="2800" b="0" u="sng" dirty="0"/>
              <a:t>583’878</a:t>
            </a:r>
            <a:r>
              <a:rPr lang="de-CH" altLang="de-DE" sz="2800" b="0" dirty="0"/>
              <a:t> </a:t>
            </a:r>
            <a:r>
              <a:rPr lang="de-CH" altLang="de-DE" sz="2800" dirty="0"/>
              <a:t>           	</a:t>
            </a:r>
            <a:r>
              <a:rPr lang="de-CH" altLang="de-DE" sz="2800" u="sng" dirty="0"/>
              <a:t>+ 142’478</a:t>
            </a:r>
            <a:br>
              <a:rPr lang="de-CH" altLang="de-DE" sz="2800" dirty="0"/>
            </a:br>
            <a:r>
              <a:rPr lang="de-CH" altLang="de-DE" sz="2800" dirty="0"/>
              <a:t> 	           </a:t>
            </a:r>
            <a:br>
              <a:rPr lang="de-CH" altLang="de-DE" sz="2800" dirty="0"/>
            </a:br>
            <a:r>
              <a:rPr lang="de-CH" altLang="de-DE" sz="2800" dirty="0"/>
              <a:t>  Netto Aufwand       </a:t>
            </a:r>
            <a:r>
              <a:rPr lang="de-CH" altLang="de-DE" sz="2800" b="0" dirty="0"/>
              <a:t>5’989’100</a:t>
            </a:r>
            <a:r>
              <a:rPr lang="de-CH" altLang="de-DE" sz="2800" dirty="0"/>
              <a:t>   </a:t>
            </a:r>
            <a:r>
              <a:rPr lang="de-CH" altLang="de-DE" dirty="0"/>
              <a:t>	</a:t>
            </a:r>
            <a:r>
              <a:rPr lang="de-CH" altLang="de-DE" sz="2800" b="0" dirty="0"/>
              <a:t>5’967’868 	    -    21’231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FC128C-7D47-3066-AD63-D678BF11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EB735D-7777-A8EB-45D8-0F8CF56B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7E3E98-477F-F919-1535-1A896256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96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n-lt"/>
              </a:rPr>
              <a:t>Traktanden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005011"/>
            <a:ext cx="10515599" cy="4351338"/>
          </a:xfrm>
        </p:spPr>
        <p:txBody>
          <a:bodyPr>
            <a:normAutofit/>
          </a:bodyPr>
          <a:lstStyle/>
          <a:p>
            <a:pPr marL="534988" indent="-534988" eaLnBrk="1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/>
              <a:t>Jahresrechnung und Sonderrechnung 2024 der Politischen Gemeinde Lufingen </a:t>
            </a:r>
            <a:br>
              <a:rPr lang="de-DE" b="1" dirty="0"/>
            </a:br>
            <a:r>
              <a:rPr lang="de-DE" dirty="0"/>
              <a:t>Antrag auf Abnahme</a:t>
            </a:r>
          </a:p>
          <a:p>
            <a:pPr marL="534988" indent="-534988" eaLnBrk="1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/>
              <a:t>Neuerlass Verordnung der Wasserversorgung </a:t>
            </a:r>
            <a:r>
              <a:rPr lang="de-DE" b="1" dirty="0" err="1"/>
              <a:t>Lufingen</a:t>
            </a:r>
            <a:br>
              <a:rPr lang="de-DE" dirty="0"/>
            </a:br>
            <a:r>
              <a:rPr lang="de-DE" dirty="0"/>
              <a:t>Antrag auf Festsetzung</a:t>
            </a:r>
          </a:p>
          <a:p>
            <a:pPr marL="534988" indent="-534988" eaLnBrk="1" hangingPunct="1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b="1" dirty="0"/>
              <a:t>Anfragen gem. § 17 des Gemeindegesetzes</a:t>
            </a:r>
          </a:p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6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DD78B-C611-F982-2542-B4B4C884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altLang="de-DE" sz="4000" dirty="0">
                <a:latin typeface="+mn-lt"/>
              </a:rPr>
              <a:t>Abweichungen zum Budget 2024</a:t>
            </a:r>
            <a:endParaRPr lang="de-CH" sz="4000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CA0F09-61B8-7EF4-331B-1033FBF6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6C9AA1-3647-39F4-DC04-C78F4EEE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D3D40C-EB1B-049F-BB1B-7E6CE743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20</a:t>
            </a:fld>
            <a:endParaRPr lang="de-CH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D152EF1-1AE5-51BB-B0D5-60D43ACEB4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sz="1400" dirty="0"/>
          </a:p>
          <a:p>
            <a:pPr defTabSz="919163">
              <a:spcBef>
                <a:spcPts val="0"/>
              </a:spcBef>
              <a:buNone/>
              <a:tabLst>
                <a:tab pos="6456363" algn="l"/>
                <a:tab pos="7269163" algn="l"/>
              </a:tabLst>
              <a:defRPr/>
            </a:pPr>
            <a:r>
              <a:rPr lang="de-CH" sz="3300" dirty="0"/>
              <a:t>Kindergarten (inkl. Sozialpädagogik)	 +        9’930</a:t>
            </a:r>
            <a:endParaRPr lang="de-CH" sz="3300" dirty="0">
              <a:ea typeface="Calibri"/>
              <a:cs typeface="Calibri"/>
            </a:endParaRPr>
          </a:p>
          <a:p>
            <a:pPr>
              <a:spcBef>
                <a:spcPts val="1800"/>
              </a:spcBef>
              <a:buNone/>
              <a:tabLst>
                <a:tab pos="6456363" algn="l"/>
              </a:tabLst>
              <a:defRPr/>
            </a:pPr>
            <a:r>
              <a:rPr lang="de-CH" sz="3300" dirty="0"/>
              <a:t>Primarstufe (inkl. Sozialpädagogik)	 +      97’484</a:t>
            </a:r>
            <a:endParaRPr lang="de-CH" sz="3300" dirty="0">
              <a:ea typeface="Calibri"/>
              <a:cs typeface="Calibri"/>
            </a:endParaRPr>
          </a:p>
          <a:p>
            <a:pPr defTabSz="874713">
              <a:spcBef>
                <a:spcPts val="1800"/>
              </a:spcBef>
              <a:buNone/>
              <a:tabLst>
                <a:tab pos="6456363" algn="l"/>
                <a:tab pos="6997700" algn="l"/>
              </a:tabLst>
              <a:defRPr/>
            </a:pPr>
            <a:r>
              <a:rPr lang="de-CH" sz="3300" dirty="0"/>
              <a:t>Musikschulen 	 +      17’175 </a:t>
            </a:r>
            <a:endParaRPr lang="de-CH" sz="3300" dirty="0">
              <a:ea typeface="Calibri"/>
              <a:cs typeface="Calibri"/>
            </a:endParaRPr>
          </a:p>
          <a:p>
            <a:pPr defTabSz="874713">
              <a:spcBef>
                <a:spcPts val="1800"/>
              </a:spcBef>
              <a:buNone/>
              <a:tabLst>
                <a:tab pos="6456363" algn="l"/>
                <a:tab pos="7175500" algn="l"/>
              </a:tabLst>
              <a:defRPr/>
            </a:pPr>
            <a:r>
              <a:rPr lang="de-CH" sz="3300" dirty="0"/>
              <a:t>Schulliegenschaften	 -       11’617</a:t>
            </a:r>
            <a:endParaRPr lang="de-CH" sz="3300" dirty="0">
              <a:ea typeface="Calibri"/>
              <a:cs typeface="Calibri"/>
            </a:endParaRPr>
          </a:p>
          <a:p>
            <a:pPr defTabSz="874713">
              <a:spcBef>
                <a:spcPts val="1800"/>
              </a:spcBef>
              <a:buNone/>
              <a:tabLst>
                <a:tab pos="6456363" algn="l"/>
              </a:tabLst>
              <a:defRPr/>
            </a:pPr>
            <a:r>
              <a:rPr lang="de-CH" sz="3300" dirty="0"/>
              <a:t>Tagesbetreuung	 -       64’582</a:t>
            </a:r>
            <a:endParaRPr lang="de-CH" sz="3300" dirty="0">
              <a:ea typeface="Calibri"/>
              <a:cs typeface="Calibri"/>
            </a:endParaRPr>
          </a:p>
          <a:p>
            <a:pPr defTabSz="874713">
              <a:spcBef>
                <a:spcPts val="1800"/>
              </a:spcBef>
              <a:buNone/>
              <a:tabLst>
                <a:tab pos="6456363" algn="l"/>
              </a:tabLst>
              <a:defRPr/>
            </a:pPr>
            <a:r>
              <a:rPr lang="de-CH" sz="3300" dirty="0"/>
              <a:t>Schulverwaltung und Schulleitung	 -       29’193</a:t>
            </a:r>
          </a:p>
          <a:p>
            <a:pPr>
              <a:spcBef>
                <a:spcPts val="1800"/>
              </a:spcBef>
              <a:buNone/>
              <a:tabLst>
                <a:tab pos="6456363" algn="l"/>
              </a:tabLst>
              <a:defRPr/>
            </a:pPr>
            <a:r>
              <a:rPr lang="de-CH" sz="3300" dirty="0"/>
              <a:t>Volksschule, Sonstiges   	 -       36’099</a:t>
            </a:r>
            <a:endParaRPr lang="de-CH" sz="3300" dirty="0">
              <a:ea typeface="Calibri"/>
              <a:cs typeface="Calibri"/>
            </a:endParaRPr>
          </a:p>
          <a:p>
            <a:pPr defTabSz="896938">
              <a:spcBef>
                <a:spcPts val="1800"/>
              </a:spcBef>
              <a:buNone/>
              <a:tabLst>
                <a:tab pos="6456363" algn="l"/>
              </a:tabLst>
              <a:defRPr/>
            </a:pPr>
            <a:r>
              <a:rPr lang="de-CH" sz="3300" dirty="0"/>
              <a:t>Sonderschulung	 -         5’976</a:t>
            </a:r>
            <a:endParaRPr lang="de-CH" sz="33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3683A-2CF6-5F72-2FB1-C5962346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altLang="de-DE" sz="4000">
                <a:solidFill>
                  <a:schemeClr val="tx1"/>
                </a:solidFill>
                <a:latin typeface="+mn-lt"/>
              </a:rPr>
              <a:t>Entwicklung der Schülerzahlen</a:t>
            </a:r>
            <a:endParaRPr lang="de-CH" sz="400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CBA1A6-28BC-0E1D-7A6C-51343926D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95A973-0E12-192C-58B7-5490CA017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9D185C-5C52-2710-3BCF-64D5FC76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21</a:t>
            </a:fld>
            <a:endParaRPr lang="de-CH"/>
          </a:p>
        </p:txBody>
      </p:sp>
      <p:graphicFrame>
        <p:nvGraphicFramePr>
          <p:cNvPr id="24" name="Object 4">
            <a:extLst>
              <a:ext uri="{FF2B5EF4-FFF2-40B4-BE49-F238E27FC236}">
                <a16:creationId xmlns:a16="http://schemas.microsoft.com/office/drawing/2014/main" id="{D808EA9F-FB13-1B0E-DC81-078D86E1D3ED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64028" y="1847848"/>
          <a:ext cx="10765971" cy="4454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14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0BDD0-4DA1-89F3-E6EE-0FC211B0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>
                <a:latin typeface="+mn-lt"/>
              </a:rPr>
              <a:t>Durchschnittliche Ausgaben pro Schüler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07691F-3320-B8AB-5A54-C9BDE3D5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E03F3C-E8D5-099C-AA68-818B5BCC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F2019C-D098-1B45-1522-5149C0F4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22</a:t>
            </a:fld>
            <a:endParaRPr lang="de-CH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6871ED21-2025-E09E-1C27-EB0657A404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8457" y="184784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31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E6571-E636-EC4B-93F3-22E69CF7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037"/>
            <a:ext cx="9078686" cy="1104446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de-DE" altLang="de-DE" dirty="0">
                <a:latin typeface="+mn-lt"/>
              </a:rPr>
              <a:t>Abschied</a:t>
            </a:r>
            <a:r>
              <a:rPr lang="de-DE" altLang="de-DE" sz="4800" dirty="0">
                <a:latin typeface="+mn-lt"/>
              </a:rPr>
              <a:t> der </a:t>
            </a:r>
            <a:br>
              <a:rPr lang="de-DE" altLang="de-DE" sz="4800" dirty="0">
                <a:latin typeface="+mn-lt"/>
              </a:rPr>
            </a:br>
            <a:br>
              <a:rPr lang="de-DE" altLang="de-DE" sz="4800" dirty="0">
                <a:latin typeface="+mn-lt"/>
              </a:rPr>
            </a:br>
            <a:r>
              <a:rPr lang="de-DE" altLang="de-DE" dirty="0">
                <a:latin typeface="+mn-lt"/>
              </a:rPr>
              <a:t>Rechnungsprüfungskommission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429A5B-5619-522F-FC2D-9FCB2F1C9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2840804"/>
            <a:ext cx="10563062" cy="275361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CH" altLang="de-DE" sz="3200" dirty="0"/>
              <a:t>Die RPK hat die Jahresrechnung und die Sonderrechnung 2024 der Politischen Gemeinde Lufingen geprüft und beantragt der Gemeindeversammlung die Abnahme.</a:t>
            </a:r>
            <a:endParaRPr lang="de-DE" altLang="de-DE" sz="3200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29190-C536-8E96-DA06-22E8E34F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EF6ED0-7D95-37C4-CADB-AA718F00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1823AF-F488-7F2B-20C9-0E429DBC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10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32AB65-31FE-E249-8FEB-85AE4D98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C6969B-6369-AEFC-660E-194F3434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E0EAB-836E-537E-2712-427D7C5F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24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E40CFE9-D88E-40B8-A09D-4F9B6A535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0397"/>
            <a:ext cx="8892209" cy="59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B6C7A07-BE4C-62A5-128B-1775EB746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400" dirty="0">
                <a:latin typeface="+mn-lt"/>
              </a:rPr>
              <a:t>Rechnung 2024</a:t>
            </a:r>
            <a:endParaRPr lang="de-CH" dirty="0">
              <a:latin typeface="+mn-lt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FA1085-81A3-5C94-60C3-58F70F7D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04133-0338-00F1-51D3-9A0FF5A4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5516E7-8492-4F74-7E6F-1D4883AC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25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085D24F-E77D-3AB4-CEC1-F45E5B3E3535}"/>
              </a:ext>
            </a:extLst>
          </p:cNvPr>
          <p:cNvSpPr txBox="1"/>
          <p:nvPr/>
        </p:nvSpPr>
        <p:spPr>
          <a:xfrm>
            <a:off x="3047999" y="5021877"/>
            <a:ext cx="6096000" cy="54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tabLst>
                <a:tab pos="1077913" algn="l"/>
              </a:tabLst>
            </a:pPr>
            <a:r>
              <a:rPr lang="de-CH" altLang="de-DE" sz="3600" dirty="0"/>
              <a:t>	Fragen / Diskussion</a:t>
            </a:r>
          </a:p>
        </p:txBody>
      </p:sp>
      <p:pic>
        <p:nvPicPr>
          <p:cNvPr id="1026" name="Picture 2" descr="Diskussion Stock Illustrationen, Vektoren, &amp; Kliparts ...">
            <a:extLst>
              <a:ext uri="{FF2B5EF4-FFF2-40B4-BE49-F238E27FC236}">
                <a16:creationId xmlns:a16="http://schemas.microsoft.com/office/drawing/2014/main" id="{B561945E-1F52-2B6F-02CD-880E2B1767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1289498"/>
            <a:ext cx="4724400" cy="3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FF730-AD2B-F2E8-511A-BF3E0C77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8897471" cy="1325563"/>
          </a:xfrm>
        </p:spPr>
        <p:txBody>
          <a:bodyPr/>
          <a:lstStyle/>
          <a:p>
            <a:r>
              <a:rPr lang="de-DE" altLang="de-DE" sz="4400" dirty="0">
                <a:latin typeface="+mn-lt"/>
              </a:rPr>
              <a:t>Antrag des Gemeinderates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91CFB3-A719-7E34-6AEC-D6328F643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8990"/>
            <a:ext cx="10515599" cy="435133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de-CH" altLang="de-DE" sz="3200" dirty="0"/>
              <a:t>Der Gemeinderat beantragt den Stimmberechtigten, die Jahresrechnung und die Sonderrechnung «Fonds Gesangsverein» 2024 zu genehmigen.</a:t>
            </a:r>
            <a:endParaRPr lang="de-DE" altLang="de-DE" sz="3200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957380-7924-F50E-0DD8-5522B3AB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F62C4F-52B1-51A2-3E7F-DCCA9723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1E37EB-C173-CF07-13E2-2C91FC53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26</a:t>
            </a:fld>
            <a:endParaRPr lang="de-CH"/>
          </a:p>
        </p:txBody>
      </p:sp>
      <p:pic>
        <p:nvPicPr>
          <p:cNvPr id="3076" name="Picture 4" descr="300+ kostenlose Häkchen-Symbole &amp; Haken-Bilder - Pixabay">
            <a:extLst>
              <a:ext uri="{FF2B5EF4-FFF2-40B4-BE49-F238E27FC236}">
                <a16:creationId xmlns:a16="http://schemas.microsoft.com/office/drawing/2014/main" id="{E9C01E0D-2B93-96A9-8550-BB9CC14B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48" y="4355370"/>
            <a:ext cx="1297102" cy="126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6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5CB30-ED80-1423-3527-38E9D60D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651"/>
            <a:ext cx="8897471" cy="1325563"/>
          </a:xfrm>
        </p:spPr>
        <p:txBody>
          <a:bodyPr/>
          <a:lstStyle/>
          <a:p>
            <a:r>
              <a:rPr lang="de-DE" altLang="de-DE" sz="4400" dirty="0">
                <a:latin typeface="+mn-lt"/>
              </a:rPr>
              <a:t>Jahresrechnung 2024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7254E6-87EE-CEE5-A326-21675C32C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2059439"/>
            <a:ext cx="10518935" cy="2928557"/>
          </a:xfrm>
        </p:spPr>
        <p:txBody>
          <a:bodyPr/>
          <a:lstStyle/>
          <a:p>
            <a:pPr marL="0" indent="0" algn="ctr">
              <a:buNone/>
            </a:pPr>
            <a:endParaRPr lang="de-CH" altLang="de-DE" sz="4400" dirty="0"/>
          </a:p>
          <a:p>
            <a:pPr marL="0" indent="0" algn="ctr">
              <a:buNone/>
            </a:pPr>
            <a:endParaRPr lang="de-CH" altLang="de-DE" sz="4400" dirty="0"/>
          </a:p>
          <a:p>
            <a:pPr marL="0" indent="0" algn="ctr">
              <a:buNone/>
            </a:pPr>
            <a:endParaRPr lang="de-CH" altLang="de-DE" sz="4400" b="1" dirty="0"/>
          </a:p>
          <a:p>
            <a:pPr marL="0" indent="0" algn="ctr">
              <a:buNone/>
            </a:pPr>
            <a:r>
              <a:rPr lang="de-CH" altLang="de-DE" sz="4400" b="1" dirty="0"/>
              <a:t>A B S T I M </a:t>
            </a:r>
            <a:r>
              <a:rPr lang="de-CH" altLang="de-DE" sz="4400" b="1" dirty="0" err="1"/>
              <a:t>M</a:t>
            </a:r>
            <a:r>
              <a:rPr lang="de-CH" altLang="de-DE" sz="4400" b="1" dirty="0"/>
              <a:t> U N G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2C3039-BDDB-844A-E293-20ACA314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2B5D44-0DE9-7B26-67F7-D8CEDAFF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11ADE2-9C1D-5705-03A2-17442FB8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27</a:t>
            </a:fld>
            <a:endParaRPr lang="de-CH"/>
          </a:p>
        </p:txBody>
      </p:sp>
      <p:pic>
        <p:nvPicPr>
          <p:cNvPr id="5126" name="Picture 6" descr="Silhouette Einer Helfende Hand Auf Einem Weißen Hintergrund Lizenzfrei  Nutzbare SVG, Vektorgrafiken, Clip Arts, Illustrationen. Image 103025237.">
            <a:extLst>
              <a:ext uri="{FF2B5EF4-FFF2-40B4-BE49-F238E27FC236}">
                <a16:creationId xmlns:a16="http://schemas.microsoft.com/office/drawing/2014/main" id="{EA5AE20C-FB9D-B51C-9C50-A9CB4C2B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32" y="2059439"/>
            <a:ext cx="2065100" cy="20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9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5CB30-ED80-1423-3527-38E9D60D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876"/>
            <a:ext cx="8897471" cy="1478972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Sonderrechnung 2024</a:t>
            </a:r>
            <a:br>
              <a:rPr lang="de-DE" altLang="de-DE" dirty="0">
                <a:latin typeface="+mn-lt"/>
              </a:rPr>
            </a:br>
            <a:r>
              <a:rPr lang="de-DE" altLang="de-DE" dirty="0">
                <a:latin typeface="+mn-lt"/>
              </a:rPr>
              <a:t>„Fonds Gesangsverein</a:t>
            </a:r>
            <a:r>
              <a:rPr lang="de-DE" altLang="de-DE" sz="4400" dirty="0">
                <a:latin typeface="+mn-lt"/>
              </a:rPr>
              <a:t>“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7254E6-87EE-CEE5-A326-21675C32C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2059439"/>
            <a:ext cx="10518935" cy="2928557"/>
          </a:xfrm>
        </p:spPr>
        <p:txBody>
          <a:bodyPr/>
          <a:lstStyle/>
          <a:p>
            <a:pPr marL="0" indent="0" algn="ctr">
              <a:buNone/>
            </a:pPr>
            <a:endParaRPr lang="de-CH" altLang="de-DE" sz="4400" dirty="0"/>
          </a:p>
          <a:p>
            <a:pPr marL="0" indent="0" algn="ctr">
              <a:buNone/>
            </a:pPr>
            <a:endParaRPr lang="de-CH" altLang="de-DE" sz="4400" dirty="0"/>
          </a:p>
          <a:p>
            <a:pPr marL="0" indent="0" algn="ctr">
              <a:buNone/>
            </a:pPr>
            <a:endParaRPr lang="de-CH" altLang="de-DE" sz="4400" b="1" dirty="0"/>
          </a:p>
          <a:p>
            <a:pPr marL="0" indent="0" algn="ctr">
              <a:buNone/>
            </a:pPr>
            <a:r>
              <a:rPr lang="de-CH" altLang="de-DE" sz="4400" b="1" dirty="0"/>
              <a:t>A B S T I M </a:t>
            </a:r>
            <a:r>
              <a:rPr lang="de-CH" altLang="de-DE" sz="4400" b="1" dirty="0" err="1"/>
              <a:t>M</a:t>
            </a:r>
            <a:r>
              <a:rPr lang="de-CH" altLang="de-DE" sz="4400" b="1" dirty="0"/>
              <a:t> U N G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2C3039-BDDB-844A-E293-20ACA314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2B5D44-0DE9-7B26-67F7-D8CEDAFF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11ADE2-9C1D-5705-03A2-17442FB8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28</a:t>
            </a:fld>
            <a:endParaRPr lang="de-CH"/>
          </a:p>
        </p:txBody>
      </p:sp>
      <p:pic>
        <p:nvPicPr>
          <p:cNvPr id="5126" name="Picture 6" descr="Silhouette Einer Helfende Hand Auf Einem Weißen Hintergrund Lizenzfrei  Nutzbare SVG, Vektorgrafiken, Clip Arts, Illustrationen. Image 103025237.">
            <a:extLst>
              <a:ext uri="{FF2B5EF4-FFF2-40B4-BE49-F238E27FC236}">
                <a16:creationId xmlns:a16="http://schemas.microsoft.com/office/drawing/2014/main" id="{EA5AE20C-FB9D-B51C-9C50-A9CB4C2B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809" y="2059439"/>
            <a:ext cx="2075546" cy="207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2BF15-AFB9-2697-D43D-CA2C95B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z="4400" dirty="0">
                <a:latin typeface="+mn-lt"/>
              </a:rPr>
              <a:t>Traktandum </a:t>
            </a:r>
            <a:r>
              <a:rPr lang="de-CH" altLang="de-DE" dirty="0">
                <a:latin typeface="+mn-lt"/>
              </a:rPr>
              <a:t>2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65E805-5CD4-EB8C-519D-D4F7DEEC1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8190"/>
            <a:ext cx="10611678" cy="4244009"/>
          </a:xfrm>
        </p:spPr>
        <p:txBody>
          <a:bodyPr/>
          <a:lstStyle/>
          <a:p>
            <a:pPr marL="268288" indent="-268288"/>
            <a:r>
              <a:rPr lang="de-DE" altLang="de-DE" dirty="0"/>
              <a:t>Neuerlass Verordnung der Wasserversorgung </a:t>
            </a:r>
            <a:r>
              <a:rPr lang="de-DE" altLang="de-DE" dirty="0" err="1"/>
              <a:t>Lufingen</a:t>
            </a:r>
            <a:endParaRPr lang="de-DE" altLang="de-DE" dirty="0"/>
          </a:p>
          <a:p>
            <a:pPr marL="0" indent="0">
              <a:lnSpc>
                <a:spcPct val="120000"/>
              </a:lnSpc>
              <a:buNone/>
              <a:tabLst>
                <a:tab pos="534988" algn="l"/>
              </a:tabLst>
            </a:pPr>
            <a:r>
              <a:rPr lang="de-DE" altLang="de-DE" dirty="0"/>
              <a:t>	</a:t>
            </a:r>
          </a:p>
          <a:p>
            <a:pPr marL="0" indent="0">
              <a:lnSpc>
                <a:spcPct val="150000"/>
              </a:lnSpc>
              <a:buNone/>
              <a:tabLst>
                <a:tab pos="534988" algn="l"/>
              </a:tabLst>
            </a:pPr>
            <a:endParaRPr lang="de-DE" altLang="de-DE" dirty="0"/>
          </a:p>
          <a:p>
            <a:pPr marL="0" indent="0">
              <a:buNone/>
              <a:tabLst>
                <a:tab pos="268288" algn="l"/>
              </a:tabLst>
            </a:pPr>
            <a:r>
              <a:rPr lang="de-CH" dirty="0"/>
              <a:t>	Antrag auf Festsetzung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E30B9B-3F75-9CCF-1306-D60C7B5A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34F547-3D5D-D832-C25E-2431819AB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981070-C27A-B4CC-6513-8A88DA61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29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F43DB7-818E-4387-9F38-D5C6FBAA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15" y="3083272"/>
            <a:ext cx="2833370" cy="2647950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C8A44FB-6BB6-4424-9C70-551B95B0C6AC}"/>
              </a:ext>
            </a:extLst>
          </p:cNvPr>
          <p:cNvCxnSpPr/>
          <p:nvPr/>
        </p:nvCxnSpPr>
        <p:spPr>
          <a:xfrm flipV="1">
            <a:off x="4621805" y="3023870"/>
            <a:ext cx="2948389" cy="2803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2267EA44-7D72-439A-8701-AB79BA976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456" y="3101687"/>
            <a:ext cx="2580640" cy="26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3D60B-818A-4E42-9A9F-6DC83E0B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alt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Allgemeine Feststellungen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E17CFB-F979-4A6B-9800-B7397A107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marR="0" lvl="0" indent="-533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Vorbereitung der heutigen Gemeindeversammlung hat der Gemeinderat veröffentlicht:</a:t>
            </a:r>
          </a:p>
          <a:p>
            <a:pPr marL="533400" marR="0" lvl="0" indent="-533400" algn="l" defTabSz="914400" rtl="0" eaLnBrk="1" fontAlgn="auto" latinLnBrk="0" hangingPunct="1">
              <a:lnSpc>
                <a:spcPct val="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533400" marR="0" lvl="0" indent="-5334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 Einladung mit der Traktandenliste (Mitteilungsblatt Nr. 21 vom 23.05.2025) </a:t>
            </a:r>
          </a:p>
          <a:p>
            <a:pPr marL="533400" marR="0" lvl="0" indent="-5334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 Beleuchtenden Bericht zu den Traktanden in Form der Gemeindebroschüre, aufgeschaltet auch auf der Homepage mit den zugehörigen Unterlagen</a:t>
            </a:r>
            <a:br>
              <a:rPr kumimoji="0" lang="de-CH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CH" alt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alt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 Formalitäten sind zeitgerecht und gesetzeskonform erfüllt  (§ 18 des Gemeindegesetzes</a:t>
            </a:r>
            <a:r>
              <a:rPr kumimoji="0" lang="de-CH" alt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E01BE5-3D04-4AA4-B9E5-861F963C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73A970-3B87-4541-B0BC-14731D25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A9B3B-40A7-4A74-B77B-08321E19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8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8E267-E5FB-156B-55E7-3B65D4B7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/>
              <a:t>Ausgangslage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F09E4A-7624-36ED-B686-C7F7D9E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F75EF7-88CC-E6EE-EC00-6C901B20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</a:t>
            </a:r>
            <a:r>
              <a:rPr lang="en-US" dirty="0"/>
              <a:t> 2024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28DA2-7448-EA46-51D4-70618FE7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30</a:t>
            </a:fld>
            <a:endParaRPr lang="de-CH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EC4BB42-2EE5-3D47-087F-B2087C731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6"/>
            <a:ext cx="10333383" cy="36827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CH" sz="2400" dirty="0"/>
              <a:t>Das bisherige </a:t>
            </a:r>
            <a:r>
              <a:rPr lang="de-CH" sz="2400" b="1" dirty="0"/>
              <a:t>Reglement der Wasserversorgung Lufingen</a:t>
            </a:r>
            <a:r>
              <a:rPr lang="de-CH" sz="2400" dirty="0"/>
              <a:t> stammt aus dem Jahr </a:t>
            </a:r>
            <a:r>
              <a:rPr lang="de-CH" sz="2400" b="1" dirty="0"/>
              <a:t>1961</a:t>
            </a:r>
            <a:r>
              <a:rPr lang="de-CH" sz="2400" dirty="0"/>
              <a:t> und entspricht nicht mehr den aktuellen rechtlichen sowie technologischen Standards. </a:t>
            </a:r>
          </a:p>
          <a:p>
            <a:pPr>
              <a:lnSpc>
                <a:spcPct val="110000"/>
              </a:lnSpc>
            </a:pPr>
            <a:r>
              <a:rPr lang="de-CH" sz="2400" dirty="0"/>
              <a:t>Zudem hat das </a:t>
            </a:r>
            <a:r>
              <a:rPr lang="de-CH" sz="2400" b="1" dirty="0"/>
              <a:t>Kantonale Labor </a:t>
            </a:r>
            <a:r>
              <a:rPr lang="de-CH" sz="2400" dirty="0"/>
              <a:t>im Inspektionsbericht vom 12.12.2023 darauf hingewiesen, dass die Gemeinde ein </a:t>
            </a:r>
            <a:r>
              <a:rPr lang="de-CH" sz="2400" b="1" dirty="0"/>
              <a:t>neues Wasserreglement zu erarbeiten</a:t>
            </a:r>
            <a:r>
              <a:rPr lang="de-CH" sz="2400" dirty="0"/>
              <a:t> hat. </a:t>
            </a:r>
          </a:p>
          <a:p>
            <a:pPr>
              <a:lnSpc>
                <a:spcPct val="110000"/>
              </a:lnSpc>
            </a:pPr>
            <a:r>
              <a:rPr lang="de-CH" sz="2400" dirty="0"/>
              <a:t>Die vorliegende </a:t>
            </a:r>
            <a:r>
              <a:rPr lang="de-CH" sz="2400" b="1" dirty="0"/>
              <a:t>Verordnung der Wasserversorgung Lufingen</a:t>
            </a:r>
            <a:r>
              <a:rPr lang="de-CH" sz="2400" dirty="0"/>
              <a:t> wurde inhaltlich den </a:t>
            </a:r>
            <a:r>
              <a:rPr lang="de-CH" sz="2400" b="1" dirty="0"/>
              <a:t>neusten Erkenntnissen</a:t>
            </a:r>
            <a:r>
              <a:rPr lang="de-CH" sz="2400" dirty="0"/>
              <a:t> angepasst. </a:t>
            </a:r>
          </a:p>
          <a:p>
            <a:pPr marL="0" marR="0" indent="0" algn="l" rtl="0">
              <a:lnSpc>
                <a:spcPct val="100000"/>
              </a:lnSpc>
              <a:buNone/>
            </a:pPr>
            <a:endParaRPr lang="de-CH" dirty="0"/>
          </a:p>
          <a:p>
            <a:pPr marL="0" marR="0" indent="0" algn="l" rtl="0">
              <a:lnSpc>
                <a:spcPct val="100000"/>
              </a:lnSpc>
              <a:buNone/>
            </a:pPr>
            <a:endParaRPr lang="de-CH" dirty="0"/>
          </a:p>
          <a:p>
            <a:pPr marL="0" marR="0" indent="0" algn="l" rtl="0">
              <a:lnSpc>
                <a:spcPct val="100000"/>
              </a:lnSpc>
              <a:buNone/>
            </a:pPr>
            <a:endParaRPr lang="de-CH" dirty="0"/>
          </a:p>
          <a:p>
            <a:pPr marL="0" marR="0" indent="0" algn="l" rtl="0">
              <a:lnSpc>
                <a:spcPct val="100000"/>
              </a:lnSpc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868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8CD7B5-69D4-38E2-B593-D41159D9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/>
              <a:t>Vorgehen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AF1BC5-B205-097B-2344-D57705E2C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0515599" cy="4351338"/>
          </a:xfrm>
        </p:spPr>
        <p:txBody>
          <a:bodyPr>
            <a:noAutofit/>
          </a:bodyPr>
          <a:lstStyle/>
          <a:p>
            <a:r>
              <a:rPr lang="de-CH" sz="2400" dirty="0"/>
              <a:t>Der Gemeinderat hat eine </a:t>
            </a:r>
            <a:r>
              <a:rPr lang="de-CH" sz="2400" b="1" dirty="0"/>
              <a:t>neue Verordnung</a:t>
            </a:r>
            <a:r>
              <a:rPr lang="de-CH" sz="2400" dirty="0"/>
              <a:t> </a:t>
            </a:r>
            <a:r>
              <a:rPr lang="de-CH" sz="2400" b="1" dirty="0"/>
              <a:t>erarbeitet</a:t>
            </a:r>
            <a:r>
              <a:rPr lang="de-CH" sz="2400" dirty="0"/>
              <a:t> und diese zur ersten Prüfung dem Preisüberwacher vorgelegt.</a:t>
            </a:r>
          </a:p>
          <a:p>
            <a:r>
              <a:rPr lang="de-CH" sz="2400" dirty="0"/>
              <a:t>Der </a:t>
            </a:r>
            <a:r>
              <a:rPr lang="de-CH" sz="2400" b="1" dirty="0"/>
              <a:t>Preisüberwacher verzichtet auf eine vertiefte Prüfung</a:t>
            </a:r>
            <a:r>
              <a:rPr lang="de-CH" sz="2400" dirty="0"/>
              <a:t>, forderte aber die Vorlage der effektiven Gebühren mit den notwendigen Unterlagen.</a:t>
            </a:r>
          </a:p>
          <a:p>
            <a:r>
              <a:rPr lang="de-CH" sz="2400" dirty="0"/>
              <a:t>Basierend auf dem Entwurf erarbeitete der Gemeinderat einen </a:t>
            </a:r>
            <a:r>
              <a:rPr lang="de-CH" sz="2400" b="1" dirty="0"/>
              <a:t>neuen Gebührentarif auf Basis eines Staffeltarifes </a:t>
            </a:r>
            <a:r>
              <a:rPr lang="de-CH" sz="2400" dirty="0"/>
              <a:t> und reichte diesen erneut ein. Als geeignetes Modell </a:t>
            </a:r>
            <a:r>
              <a:rPr lang="de-CH" sz="2400" b="1" dirty="0"/>
              <a:t>empfiehlt</a:t>
            </a:r>
            <a:r>
              <a:rPr lang="de-CH" sz="2400" dirty="0"/>
              <a:t> </a:t>
            </a:r>
            <a:r>
              <a:rPr lang="de-CH" sz="2400" b="1" dirty="0"/>
              <a:t>der Preisüberwacher </a:t>
            </a:r>
            <a:r>
              <a:rPr lang="de-CH" sz="2400" dirty="0"/>
              <a:t>u.a. den </a:t>
            </a:r>
            <a:r>
              <a:rPr lang="de-CH" sz="2400" b="1" dirty="0"/>
              <a:t>Staffeltarif</a:t>
            </a:r>
            <a:r>
              <a:rPr lang="de-CH" sz="2400" dirty="0"/>
              <a:t>. Er ist einfach anwendbar. </a:t>
            </a:r>
          </a:p>
          <a:p>
            <a:r>
              <a:rPr lang="de-CH" sz="2400" dirty="0"/>
              <a:t>Stellungnahme </a:t>
            </a:r>
            <a:r>
              <a:rPr lang="de-CH" sz="2400" b="1" dirty="0"/>
              <a:t>Preisüberwacher</a:t>
            </a:r>
            <a:r>
              <a:rPr lang="de-CH" sz="2400" dirty="0"/>
              <a:t>: Die aktuelle Gebührenstruktur wurde </a:t>
            </a:r>
            <a:r>
              <a:rPr lang="de-CH" sz="2400" b="1" dirty="0"/>
              <a:t>summarisch geprüft</a:t>
            </a:r>
            <a:r>
              <a:rPr lang="de-CH" sz="2400" dirty="0"/>
              <a:t>. Es ist </a:t>
            </a:r>
            <a:r>
              <a:rPr lang="de-CH" sz="2400" b="1" dirty="0"/>
              <a:t>nach zwei Jahren eine erneute Überprüfung</a:t>
            </a:r>
            <a:r>
              <a:rPr lang="de-CH" sz="2400" dirty="0"/>
              <a:t> vorzunehmen, um – sofern erforderlich – die Gebühren weiter zu senken und Reserven innerhalb von zehn Jahren abzubauen.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D61FAB-BC86-2137-CD51-CA53E497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C02672-9013-863A-FBC4-0B109873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AB89B4-4EDD-EFBC-3E84-B188E8CA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8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08AC8-EF94-66CA-5042-DC1F7C84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/>
              <a:t>Zweck der neuen Verordnung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E6EB08-DF8C-4EF0-15D5-965676B8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82" y="2380144"/>
            <a:ext cx="10422835" cy="3521627"/>
          </a:xfrm>
        </p:spPr>
        <p:txBody>
          <a:bodyPr/>
          <a:lstStyle/>
          <a:p>
            <a:pPr lvl="0">
              <a:lnSpc>
                <a:spcPct val="110000"/>
              </a:lnSpc>
            </a:pPr>
            <a:r>
              <a:rPr lang="de-CH" sz="2400" dirty="0"/>
              <a:t>die </a:t>
            </a:r>
            <a:r>
              <a:rPr lang="de-CH" sz="2400" b="1" dirty="0"/>
              <a:t>Sicherstellung</a:t>
            </a:r>
            <a:r>
              <a:rPr lang="de-CH" sz="2400" dirty="0"/>
              <a:t> der öffentlichen </a:t>
            </a:r>
            <a:r>
              <a:rPr lang="de-CH" sz="2400" b="1" dirty="0"/>
              <a:t>Wasserversorgung</a:t>
            </a:r>
            <a:r>
              <a:rPr lang="de-CH" sz="2400" dirty="0"/>
              <a:t> in der Gemeinde Lufingen.</a:t>
            </a:r>
          </a:p>
          <a:p>
            <a:pPr lvl="0">
              <a:lnSpc>
                <a:spcPct val="110000"/>
              </a:lnSpc>
            </a:pPr>
            <a:r>
              <a:rPr lang="de-CH" sz="2400" dirty="0"/>
              <a:t>Sie </a:t>
            </a:r>
            <a:r>
              <a:rPr lang="de-CH" sz="2400" b="1" dirty="0"/>
              <a:t>regelt die Planung, den Bau, Betrieb und Unterhalt </a:t>
            </a:r>
            <a:r>
              <a:rPr lang="de-CH" sz="2400" dirty="0"/>
              <a:t>und die </a:t>
            </a:r>
            <a:r>
              <a:rPr lang="de-CH" sz="2400" b="1" dirty="0"/>
              <a:t>Finanzierung</a:t>
            </a:r>
            <a:r>
              <a:rPr lang="de-CH" sz="2400" dirty="0"/>
              <a:t> der Wasserversorgung und ihren Anlagen sowie die Beziehung zwischen der Wasserversorgung und ihrer Kundschaft.</a:t>
            </a:r>
          </a:p>
          <a:p>
            <a:pPr lvl="0">
              <a:lnSpc>
                <a:spcPct val="110000"/>
              </a:lnSpc>
            </a:pPr>
            <a:r>
              <a:rPr lang="de-CH" sz="2400" dirty="0"/>
              <a:t>In der neuen Verordnung werden die </a:t>
            </a:r>
            <a:r>
              <a:rPr lang="de-CH" sz="2400" b="1" dirty="0"/>
              <a:t>Rechte und Pflichten </a:t>
            </a:r>
            <a:r>
              <a:rPr lang="de-CH" sz="2400" dirty="0"/>
              <a:t>sowie das Eigentum der Gemeinde und der Privaten </a:t>
            </a:r>
            <a:r>
              <a:rPr lang="de-CH" sz="2400" b="1" dirty="0"/>
              <a:t>geregelt</a:t>
            </a:r>
            <a:r>
              <a:rPr lang="de-CH" sz="2400" dirty="0"/>
              <a:t>. 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7A28C7-4A09-F3AA-59E7-8A2C4731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0E3A9-374B-A502-35EB-55B4BB8F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CE414A-32AC-6B85-2493-A3C6D400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426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B59D1-F47B-7D4C-BC6A-736892CD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39" y="377688"/>
            <a:ext cx="8766313" cy="864703"/>
          </a:xfrm>
        </p:spPr>
        <p:txBody>
          <a:bodyPr>
            <a:normAutofit/>
          </a:bodyPr>
          <a:lstStyle/>
          <a:p>
            <a:r>
              <a:rPr lang="de-CH" sz="3200" dirty="0"/>
              <a:t>Gegenüberstellung altes und neues Reglement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3E831EF-A473-6060-0517-8049A702E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922592"/>
              </p:ext>
            </p:extLst>
          </p:nvPr>
        </p:nvGraphicFramePr>
        <p:xfrm>
          <a:off x="998412" y="1123121"/>
          <a:ext cx="8107331" cy="5082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5221">
                  <a:extLst>
                    <a:ext uri="{9D8B030D-6E8A-4147-A177-3AD203B41FA5}">
                      <a16:colId xmlns:a16="http://schemas.microsoft.com/office/drawing/2014/main" val="2688976781"/>
                    </a:ext>
                  </a:extLst>
                </a:gridCol>
                <a:gridCol w="3036087">
                  <a:extLst>
                    <a:ext uri="{9D8B030D-6E8A-4147-A177-3AD203B41FA5}">
                      <a16:colId xmlns:a16="http://schemas.microsoft.com/office/drawing/2014/main" val="1674095023"/>
                    </a:ext>
                  </a:extLst>
                </a:gridCol>
                <a:gridCol w="2896023">
                  <a:extLst>
                    <a:ext uri="{9D8B030D-6E8A-4147-A177-3AD203B41FA5}">
                      <a16:colId xmlns:a16="http://schemas.microsoft.com/office/drawing/2014/main" val="1311323779"/>
                    </a:ext>
                  </a:extLst>
                </a:gridCol>
              </a:tblGrid>
              <a:tr h="310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Was?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>
                          <a:effectLst/>
                        </a:rPr>
                        <a:t>Reglement 1961</a:t>
                      </a:r>
                      <a:endParaRPr lang="de-CH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Reglement 2026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extLst>
                  <a:ext uri="{0D108BD9-81ED-4DB2-BD59-A6C34878D82A}">
                    <a16:rowId xmlns:a16="http://schemas.microsoft.com/office/drawing/2014/main" val="4098528990"/>
                  </a:ext>
                </a:extLst>
              </a:tr>
              <a:tr h="1176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Materialien welche verbaut werden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Es sind Materialien aufgeführt, welche heute nicht mehr dem Stand der Technik entsprechen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Nach den Bedingungen der zuständigen kantonalen Instanzen sowie der technischen Richtlinien des SVGW (Schweizerischer Verein des Gas- und Wasserfaches) zu planen, auszuführen, zu betreiben und zu unterhalten.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extLst>
                  <a:ext uri="{0D108BD9-81ED-4DB2-BD59-A6C34878D82A}">
                    <a16:rowId xmlns:a16="http://schemas.microsoft.com/office/drawing/2014/main" val="4067200061"/>
                  </a:ext>
                </a:extLst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Nutzen von eigenem Regenwasser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Nicht geregelt.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Ist geregelt.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extLst>
                  <a:ext uri="{0D108BD9-81ED-4DB2-BD59-A6C34878D82A}">
                    <a16:rowId xmlns:a16="http://schemas.microsoft.com/office/drawing/2014/main" val="85853315"/>
                  </a:ext>
                </a:extLst>
              </a:tr>
              <a:tr h="575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>
                          <a:effectLst/>
                        </a:rPr>
                        <a:t>Stimmt mit heutigem übergeordnetem Recht überein?</a:t>
                      </a:r>
                      <a:endParaRPr lang="de-CH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Nein, einige Bestimmungen widersprechen heutigem übergeordneten Recht.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>
                          <a:effectLst/>
                        </a:rPr>
                        <a:t>Ja</a:t>
                      </a:r>
                      <a:endParaRPr lang="de-CH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extLst>
                  <a:ext uri="{0D108BD9-81ED-4DB2-BD59-A6C34878D82A}">
                    <a16:rowId xmlns:a16="http://schemas.microsoft.com/office/drawing/2014/main" val="2812296216"/>
                  </a:ext>
                </a:extLst>
              </a:tr>
              <a:tr h="1303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Änderung des Gebührenmodells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Die jährliche Wassergebühr setzt sich aus einer Grundgebühr und dem Wasserpreis für die effektiv bezogene Wassermenge zusammen.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Die bisherige Grundgebühr betrug 1 %</a:t>
                      </a:r>
                      <a:r>
                        <a:rPr lang="de-CH" sz="1100" kern="100" baseline="-25000" dirty="0">
                          <a:effectLst/>
                        </a:rPr>
                        <a:t>0</a:t>
                      </a:r>
                      <a:r>
                        <a:rPr lang="de-CH" sz="1100" kern="100" dirty="0">
                          <a:effectLst/>
                        </a:rPr>
                        <a:t> des Gebäudeversicherungs-Basiswertes 1939 (wird von den Fachverbänden nicht mehr empfohlen).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Erschliessungsbeiträge sowie Anschluss- und Benützungsgebühren. Staffeltarif: Grund- und Verbrauchs/Mengengebühr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Die Grundgebühr von                                                            CHF 160.00 ≙ 50 m3 x CHF 3.20 </a:t>
                      </a:r>
                      <a:endParaRPr lang="de-CH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extLst>
                  <a:ext uri="{0D108BD9-81ED-4DB2-BD59-A6C34878D82A}">
                    <a16:rowId xmlns:a16="http://schemas.microsoft.com/office/drawing/2014/main" val="4254635708"/>
                  </a:ext>
                </a:extLst>
              </a:tr>
              <a:tr h="1420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>
                          <a:effectLst/>
                        </a:rPr>
                        <a:t>Gegenüberstellung der Gebührenmodelle </a:t>
                      </a:r>
                      <a:endParaRPr lang="de-CH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Bis 50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Mengengebühren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Grundgebühr + 31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</a:t>
                      </a:r>
                      <a:r>
                        <a:rPr lang="de-CH" sz="1100" b="1" kern="100" dirty="0">
                          <a:effectLst/>
                        </a:rPr>
                        <a:t>CHF 162.60 </a:t>
                      </a:r>
                      <a:endParaRPr lang="de-CH" sz="1100" kern="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Grundgebühr + 54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</a:t>
                      </a:r>
                      <a:r>
                        <a:rPr lang="de-CH" sz="1100" b="1" kern="100" dirty="0">
                          <a:effectLst/>
                        </a:rPr>
                        <a:t>CHF 250.80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Grundgebühr + 356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</a:t>
                      </a:r>
                      <a:r>
                        <a:rPr lang="de-CH" sz="1100" b="1" kern="100" dirty="0">
                          <a:effectLst/>
                        </a:rPr>
                        <a:t>CHF 1'317.20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Grundgebühr + 3’137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</a:t>
                      </a:r>
                      <a:r>
                        <a:rPr lang="de-CH" sz="1100" b="1" kern="100" dirty="0">
                          <a:effectLst/>
                        </a:rPr>
                        <a:t>CHF 11'259.50 </a:t>
                      </a:r>
                      <a:endParaRPr lang="de-CH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Bis 50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pauschal CHF 160.00 Grundgebühr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de-CH" sz="1100" kern="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Grundgebühr + 54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</a:t>
                      </a:r>
                      <a:r>
                        <a:rPr lang="de-CH" sz="1100" b="1" kern="100" dirty="0">
                          <a:effectLst/>
                        </a:rPr>
                        <a:t>CHF 172.00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Grundgebühr + 356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</a:t>
                      </a:r>
                      <a:r>
                        <a:rPr lang="de-CH" sz="1100" b="1" kern="100" dirty="0">
                          <a:effectLst/>
                        </a:rPr>
                        <a:t>CHF 1'062.40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100" kern="100" dirty="0">
                          <a:effectLst/>
                        </a:rPr>
                        <a:t>Grundgebühr + 3’137 m</a:t>
                      </a:r>
                      <a:r>
                        <a:rPr lang="de-CH" sz="1100" kern="100" baseline="30000" dirty="0">
                          <a:effectLst/>
                        </a:rPr>
                        <a:t>3</a:t>
                      </a:r>
                      <a:r>
                        <a:rPr lang="de-CH" sz="1100" kern="100" dirty="0">
                          <a:effectLst/>
                        </a:rPr>
                        <a:t> = </a:t>
                      </a:r>
                      <a:r>
                        <a:rPr lang="de-CH" sz="1100" b="1" kern="100" dirty="0">
                          <a:effectLst/>
                        </a:rPr>
                        <a:t>CHF 8'749.90</a:t>
                      </a:r>
                      <a:endParaRPr lang="de-CH" sz="11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4" marR="44334" marT="0" marB="0"/>
                </a:tc>
                <a:extLst>
                  <a:ext uri="{0D108BD9-81ED-4DB2-BD59-A6C34878D82A}">
                    <a16:rowId xmlns:a16="http://schemas.microsoft.com/office/drawing/2014/main" val="2924635590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0AEACD-BF63-DDEF-A2C8-568B94A6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62DD69-4314-4436-7B55-27E56B4E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6D4B22-11E0-0B80-E3A2-946777A7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18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D7BE6-BE7C-47C4-9612-982001C6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88" y="474456"/>
            <a:ext cx="8897471" cy="1325563"/>
          </a:xfrm>
        </p:spPr>
        <p:txBody>
          <a:bodyPr>
            <a:normAutofit/>
          </a:bodyPr>
          <a:lstStyle/>
          <a:p>
            <a:r>
              <a:rPr lang="de-CH" sz="4000" dirty="0"/>
              <a:t>Staffeltarif, gültig ab 1. Januar 2026</a:t>
            </a:r>
            <a:br>
              <a:rPr lang="de-CH" dirty="0"/>
            </a:br>
            <a:r>
              <a:rPr lang="de-CH" sz="2200" dirty="0"/>
              <a:t>(sofern Gemeindeversammlung neuer Verordnung zustimmt)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C3814F42-C82F-4C4B-A475-B13BE62E0C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048166"/>
              </p:ext>
            </p:extLst>
          </p:nvPr>
        </p:nvGraphicFramePr>
        <p:xfrm>
          <a:off x="934679" y="2433767"/>
          <a:ext cx="9988425" cy="2624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712">
                  <a:extLst>
                    <a:ext uri="{9D8B030D-6E8A-4147-A177-3AD203B41FA5}">
                      <a16:colId xmlns:a16="http://schemas.microsoft.com/office/drawing/2014/main" val="743381635"/>
                    </a:ext>
                  </a:extLst>
                </a:gridCol>
                <a:gridCol w="2458548">
                  <a:extLst>
                    <a:ext uri="{9D8B030D-6E8A-4147-A177-3AD203B41FA5}">
                      <a16:colId xmlns:a16="http://schemas.microsoft.com/office/drawing/2014/main" val="3455173725"/>
                    </a:ext>
                  </a:extLst>
                </a:gridCol>
                <a:gridCol w="2796165">
                  <a:extLst>
                    <a:ext uri="{9D8B030D-6E8A-4147-A177-3AD203B41FA5}">
                      <a16:colId xmlns:a16="http://schemas.microsoft.com/office/drawing/2014/main" val="1775269400"/>
                    </a:ext>
                  </a:extLst>
                </a:gridCol>
              </a:tblGrid>
              <a:tr h="673424">
                <a:tc>
                  <a:txBody>
                    <a:bodyPr/>
                    <a:lstStyle/>
                    <a:p>
                      <a:r>
                        <a:rPr lang="de-CH" dirty="0"/>
                        <a:t>Grund- und Mengengebühr pro Wasserzähler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Grundgebühr</a:t>
                      </a:r>
                      <a:br>
                        <a:rPr lang="de-CH" dirty="0"/>
                      </a:br>
                      <a:r>
                        <a:rPr lang="de-CH" dirty="0"/>
                        <a:t>(Fr./Jahr)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Mengengebühr</a:t>
                      </a:r>
                      <a:br>
                        <a:rPr lang="de-CH" dirty="0"/>
                      </a:br>
                      <a:r>
                        <a:rPr lang="de-CH" dirty="0"/>
                        <a:t>(Fr./m</a:t>
                      </a:r>
                      <a:r>
                        <a:rPr lang="de-CH" baseline="30000" dirty="0"/>
                        <a:t>3</a:t>
                      </a:r>
                      <a:r>
                        <a:rPr lang="de-CH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526933"/>
                  </a:ext>
                </a:extLst>
              </a:tr>
              <a:tr h="390158">
                <a:tc>
                  <a:txBody>
                    <a:bodyPr/>
                    <a:lstStyle/>
                    <a:p>
                      <a:r>
                        <a:rPr lang="de-CH" dirty="0"/>
                        <a:t>Pauschal für 0 – 50 m</a:t>
                      </a:r>
                      <a:r>
                        <a:rPr lang="de-CH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160.00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989479"/>
                  </a:ext>
                </a:extLst>
              </a:tr>
              <a:tr h="390158">
                <a:tc>
                  <a:txBody>
                    <a:bodyPr/>
                    <a:lstStyle/>
                    <a:p>
                      <a:r>
                        <a:rPr lang="de-CH" dirty="0"/>
                        <a:t>51 – 200 m</a:t>
                      </a:r>
                      <a:r>
                        <a:rPr lang="de-CH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3.00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497751"/>
                  </a:ext>
                </a:extLst>
              </a:tr>
              <a:tr h="390158">
                <a:tc>
                  <a:txBody>
                    <a:bodyPr/>
                    <a:lstStyle/>
                    <a:p>
                      <a:r>
                        <a:rPr lang="de-CH" dirty="0"/>
                        <a:t>201 – 500 m</a:t>
                      </a:r>
                      <a:r>
                        <a:rPr lang="de-CH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091218"/>
                  </a:ext>
                </a:extLst>
              </a:tr>
              <a:tr h="390158">
                <a:tc>
                  <a:txBody>
                    <a:bodyPr/>
                    <a:lstStyle/>
                    <a:p>
                      <a:r>
                        <a:rPr lang="de-CH" dirty="0"/>
                        <a:t>501 – 2’000 m</a:t>
                      </a:r>
                      <a:r>
                        <a:rPr lang="de-CH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09108"/>
                  </a:ext>
                </a:extLst>
              </a:tr>
              <a:tr h="390158">
                <a:tc>
                  <a:txBody>
                    <a:bodyPr/>
                    <a:lstStyle/>
                    <a:p>
                      <a:r>
                        <a:rPr lang="de-CH" dirty="0"/>
                        <a:t>&gt; 2’000 m</a:t>
                      </a:r>
                      <a:r>
                        <a:rPr lang="de-CH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038595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E49764-28C9-421A-A20A-F6DBAC34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27.06.2025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EAE158-27CA-486B-BABD-C6779A9C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236C1E-172C-446B-ACBA-1BD3103E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F4B16-64F3-4C76-8F4B-7C754703C7EB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6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F2E80-DF42-90AE-C9DB-51DBE9DC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/>
              <a:t>Vor- und Nachteile der neuen Verordnung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2C1603AE-7DDA-3063-A08A-365B1C891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877104"/>
              </p:ext>
            </p:extLst>
          </p:nvPr>
        </p:nvGraphicFramePr>
        <p:xfrm>
          <a:off x="954156" y="1724882"/>
          <a:ext cx="9153940" cy="364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6970">
                  <a:extLst>
                    <a:ext uri="{9D8B030D-6E8A-4147-A177-3AD203B41FA5}">
                      <a16:colId xmlns:a16="http://schemas.microsoft.com/office/drawing/2014/main" val="736838844"/>
                    </a:ext>
                  </a:extLst>
                </a:gridCol>
                <a:gridCol w="4576970">
                  <a:extLst>
                    <a:ext uri="{9D8B030D-6E8A-4147-A177-3AD203B41FA5}">
                      <a16:colId xmlns:a16="http://schemas.microsoft.com/office/drawing/2014/main" val="1928163589"/>
                    </a:ext>
                  </a:extLst>
                </a:gridCol>
              </a:tblGrid>
              <a:tr h="35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Vorteile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Nachteile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7358262"/>
                  </a:ext>
                </a:extLst>
              </a:tr>
              <a:tr h="35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b="0" kern="100" dirty="0">
                          <a:effectLst/>
                        </a:rPr>
                        <a:t>Einfaches Gebührenmodell</a:t>
                      </a:r>
                      <a:endParaRPr lang="de-CH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 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5308823"/>
                  </a:ext>
                </a:extLst>
              </a:tr>
              <a:tr h="1110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b="0" kern="100" dirty="0">
                          <a:effectLst/>
                        </a:rPr>
                        <a:t>Für den grössten Teil der Verbraucher ist das neue Gebührenmodell günstiger (sicher ab &gt; 50 </a:t>
                      </a:r>
                      <a:r>
                        <a:rPr lang="de-CH" sz="1800" kern="100" dirty="0">
                          <a:effectLst/>
                        </a:rPr>
                        <a:t>m</a:t>
                      </a:r>
                      <a:r>
                        <a:rPr lang="de-CH" sz="1800" kern="100" baseline="30000" dirty="0">
                          <a:effectLst/>
                        </a:rPr>
                        <a:t>3</a:t>
                      </a:r>
                      <a:r>
                        <a:rPr lang="de-CH" sz="1800" b="0" kern="100" dirty="0">
                          <a:effectLst/>
                        </a:rPr>
                        <a:t>).</a:t>
                      </a:r>
                      <a:endParaRPr lang="de-CH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Für einen kleinen Teil der Verbraucher, welche weniger als 50 m</a:t>
                      </a:r>
                      <a:r>
                        <a:rPr lang="de-CH" sz="1800" kern="100" baseline="30000" dirty="0">
                          <a:effectLst/>
                        </a:rPr>
                        <a:t>3</a:t>
                      </a:r>
                      <a:r>
                        <a:rPr lang="de-CH" sz="1800" kern="100" dirty="0">
                          <a:effectLst/>
                        </a:rPr>
                        <a:t> Wasser im Jahr beziehen kann es teurer sein.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8763750"/>
                  </a:ext>
                </a:extLst>
              </a:tr>
              <a:tr h="73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b="0" kern="100" dirty="0">
                          <a:effectLst/>
                        </a:rPr>
                        <a:t>Entspricht wieder der aktuellen Situation und Stand der Technik</a:t>
                      </a:r>
                      <a:endParaRPr lang="de-CH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 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7511743"/>
                  </a:ext>
                </a:extLst>
              </a:tr>
              <a:tr h="35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b="0" kern="100" dirty="0">
                          <a:effectLst/>
                        </a:rPr>
                        <a:t>Transparenz ist gewährleistet</a:t>
                      </a:r>
                      <a:endParaRPr lang="de-CH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 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187079"/>
                  </a:ext>
                </a:extLst>
              </a:tr>
              <a:tr h="73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b="0" kern="100" dirty="0">
                          <a:effectLst/>
                        </a:rPr>
                        <a:t>Je höher der Wasserbezug, umso tiefer ist der Mengenpreis</a:t>
                      </a:r>
                      <a:endParaRPr lang="de-CH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CH" sz="1800" kern="100" dirty="0">
                          <a:effectLst/>
                        </a:rPr>
                        <a:t>Je höher der Wasserbezug, umso tiefer ist der Mengenpreis (nicht ökologisch)</a:t>
                      </a:r>
                      <a:endParaRPr lang="de-CH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1965402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989A48-72F7-90D1-88DE-4B6DF130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38E20-9962-80D8-D17C-E04A21EC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FFD880-6162-3527-DAC2-A06AFA74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94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51A07-2436-D594-ACB5-F832E0E2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/>
              <a:t>Ziel der neuen Verordnung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5FE79A-D3A8-5A2A-1E79-B20894A0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22226" cy="4521269"/>
          </a:xfrm>
        </p:spPr>
        <p:txBody>
          <a:bodyPr>
            <a:normAutofit fontScale="40000" lnSpcReduction="20000"/>
          </a:bodyPr>
          <a:lstStyle/>
          <a:p>
            <a:pPr lvl="0">
              <a:lnSpc>
                <a:spcPct val="130000"/>
              </a:lnSpc>
            </a:pPr>
            <a:r>
              <a:rPr lang="de-CH" sz="5000" dirty="0"/>
              <a:t>Entspricht dem </a:t>
            </a:r>
            <a:r>
              <a:rPr lang="de-CH" sz="5000" b="1" dirty="0"/>
              <a:t>aktuellen Stand der Technik</a:t>
            </a:r>
            <a:endParaRPr lang="de-CH" sz="5000" dirty="0"/>
          </a:p>
          <a:p>
            <a:pPr lvl="0">
              <a:lnSpc>
                <a:spcPct val="130000"/>
              </a:lnSpc>
            </a:pPr>
            <a:r>
              <a:rPr lang="de-CH" sz="5000" dirty="0"/>
              <a:t>Stimmt mit heutigem </a:t>
            </a:r>
            <a:r>
              <a:rPr lang="de-CH" sz="5000" b="1" dirty="0"/>
              <a:t>übergeordnetem Recht</a:t>
            </a:r>
            <a:r>
              <a:rPr lang="de-CH" sz="5000" dirty="0"/>
              <a:t> überein</a:t>
            </a:r>
          </a:p>
          <a:p>
            <a:pPr lvl="0">
              <a:lnSpc>
                <a:spcPct val="130000"/>
              </a:lnSpc>
            </a:pPr>
            <a:r>
              <a:rPr lang="de-CH" sz="5000" dirty="0"/>
              <a:t>Das neue </a:t>
            </a:r>
            <a:r>
              <a:rPr lang="de-CH" sz="5000" b="1" dirty="0"/>
              <a:t>Gebührenmodell </a:t>
            </a:r>
            <a:r>
              <a:rPr lang="de-CH" sz="5000" dirty="0"/>
              <a:t>wird von den </a:t>
            </a:r>
            <a:r>
              <a:rPr lang="de-CH" sz="5000" b="1" dirty="0"/>
              <a:t>Fachverbänden</a:t>
            </a:r>
            <a:r>
              <a:rPr lang="de-CH" sz="5000" dirty="0"/>
              <a:t> und vom </a:t>
            </a:r>
            <a:r>
              <a:rPr lang="de-CH" sz="5000" b="1" dirty="0"/>
              <a:t>Preisüberwacher </a:t>
            </a:r>
            <a:r>
              <a:rPr lang="de-CH" sz="5000" dirty="0"/>
              <a:t>empfohlen.</a:t>
            </a:r>
          </a:p>
          <a:p>
            <a:pPr lvl="0">
              <a:lnSpc>
                <a:spcPct val="130000"/>
              </a:lnSpc>
            </a:pPr>
            <a:r>
              <a:rPr lang="de-CH" sz="5000" dirty="0"/>
              <a:t>Transparenz</a:t>
            </a:r>
          </a:p>
          <a:p>
            <a:pPr lvl="0">
              <a:lnSpc>
                <a:spcPct val="130000"/>
              </a:lnSpc>
            </a:pPr>
            <a:r>
              <a:rPr lang="de-CH" sz="5000" dirty="0"/>
              <a:t>Die neue Verordnung stellt sicher, dass die </a:t>
            </a:r>
            <a:r>
              <a:rPr lang="de-CH" sz="5000" b="1" dirty="0"/>
              <a:t>Aufgaben, Rechte und Pflichten</a:t>
            </a:r>
            <a:r>
              <a:rPr lang="de-CH" sz="5000" dirty="0"/>
              <a:t> der öffentlichen Hand wie auch der Privaten sowie Dritter (z.B. Installateure) </a:t>
            </a:r>
            <a:r>
              <a:rPr lang="de-CH" sz="5000" b="1" dirty="0"/>
              <a:t>klar geregelt sind.</a:t>
            </a:r>
            <a:br>
              <a:rPr lang="de-CH" sz="5000" dirty="0"/>
            </a:br>
            <a:endParaRPr lang="de-CH" sz="5000" b="1" dirty="0"/>
          </a:p>
          <a:p>
            <a:pPr marL="0" indent="0" algn="ctr">
              <a:lnSpc>
                <a:spcPct val="70000"/>
              </a:lnSpc>
              <a:buNone/>
            </a:pPr>
            <a:r>
              <a:rPr lang="de-CH" sz="6000" b="1" dirty="0"/>
              <a:t>Wasser ist unser kostbarstes Gut.</a:t>
            </a:r>
            <a:endParaRPr lang="de-CH" sz="6000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de-CH" sz="6000" b="1" dirty="0"/>
              <a:t>Die Gemeinde setzt sich täglich mit grösster Sorgfalt dafür ein, frisches und hochwertiges Wasser in bestmöglicher Qualität bereitzustellen.                                            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CH" sz="6000" b="1" dirty="0"/>
              <a:t> </a:t>
            </a:r>
            <a:r>
              <a:rPr lang="de-CH" sz="6000" b="1" cap="all" dirty="0"/>
              <a:t>heute </a:t>
            </a:r>
            <a:r>
              <a:rPr lang="de-CH" sz="6000" b="1" dirty="0"/>
              <a:t>und in </a:t>
            </a:r>
            <a:r>
              <a:rPr lang="de-CH" sz="6000" b="1" cap="all" dirty="0"/>
              <a:t>Zukunft.</a:t>
            </a:r>
            <a:endParaRPr lang="de-CH" sz="6000" cap="all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490461-FCB3-CFBE-A965-7F1FBF7F4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150F7E-D9D3-DDDB-7739-4497C374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DD4529-E130-0027-6C1D-062995F8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10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E6571-E636-EC4B-93F3-22E69CF7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037"/>
            <a:ext cx="9078686" cy="1104446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de-DE" altLang="de-DE" dirty="0">
                <a:latin typeface="+mn-lt"/>
              </a:rPr>
              <a:t>Abschied</a:t>
            </a:r>
            <a:r>
              <a:rPr lang="de-DE" altLang="de-DE" sz="4800" dirty="0">
                <a:latin typeface="+mn-lt"/>
              </a:rPr>
              <a:t> der </a:t>
            </a:r>
            <a:br>
              <a:rPr lang="de-DE" altLang="de-DE" sz="4800" dirty="0">
                <a:latin typeface="+mn-lt"/>
              </a:rPr>
            </a:br>
            <a:br>
              <a:rPr lang="de-DE" altLang="de-DE" sz="4800" dirty="0">
                <a:latin typeface="+mn-lt"/>
              </a:rPr>
            </a:br>
            <a:r>
              <a:rPr lang="de-DE" altLang="de-DE" dirty="0">
                <a:latin typeface="+mn-lt"/>
              </a:rPr>
              <a:t>Rechnungsprüfungskommission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429A5B-5619-522F-FC2D-9FCB2F1C9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2" y="2840804"/>
            <a:ext cx="10563062" cy="275361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altLang="de-DE" sz="3200" dirty="0"/>
              <a:t>Die RPK hat über den Antrag des Gemeinderates betreffend </a:t>
            </a:r>
            <a:r>
              <a:rPr lang="de-CH" altLang="de-DE" sz="3200" dirty="0">
                <a:solidFill>
                  <a:srgbClr val="FF0000"/>
                </a:solidFill>
              </a:rPr>
              <a:t> </a:t>
            </a:r>
            <a:r>
              <a:rPr lang="de-CH" altLang="de-DE" sz="3200" dirty="0"/>
              <a:t>Abnahme der Verordnung der Wasserversorgung Lufingen, Stand 09. April 2025, beraten und empfiehlt </a:t>
            </a:r>
            <a:r>
              <a:rPr lang="de-DE" altLang="de-DE" sz="3200" dirty="0"/>
              <a:t>den Stimmberechtigten, diesem Antrag zuzustimmen.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29190-C536-8E96-DA06-22E8E34F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EF6ED0-7D95-37C4-CADB-AA718F00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1823AF-F488-7F2B-20C9-0E429DBC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66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4B738B-EB4E-4B19-9DCB-F573CC9F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AA2E79-E409-4709-9522-16A3EB4B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DA8636-344E-4917-BE36-5E160069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38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8C6D878-0959-40F8-B634-3C7775540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969" y="290641"/>
            <a:ext cx="5642061" cy="58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6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B6C7A07-BE4C-62A5-128B-1775EB746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sz="4000" dirty="0">
                <a:latin typeface="+mn-lt"/>
              </a:rPr>
              <a:t>Neuerlass Verordnung Wasserversorgung</a:t>
            </a:r>
            <a:endParaRPr lang="de-CH" sz="4000" dirty="0">
              <a:latin typeface="+mn-lt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FA1085-81A3-5C94-60C3-58F70F7D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04133-0338-00F1-51D3-9A0FF5A4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5516E7-8492-4F74-7E6F-1D4883AC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39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085D24F-E77D-3AB4-CEC1-F45E5B3E3535}"/>
              </a:ext>
            </a:extLst>
          </p:cNvPr>
          <p:cNvSpPr txBox="1"/>
          <p:nvPr/>
        </p:nvSpPr>
        <p:spPr>
          <a:xfrm>
            <a:off x="3274030" y="5021877"/>
            <a:ext cx="6096000" cy="54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tabLst>
                <a:tab pos="1077913" algn="l"/>
              </a:tabLst>
            </a:pPr>
            <a:r>
              <a:rPr lang="de-CH" altLang="de-DE" sz="3600" dirty="0"/>
              <a:t>	Fragen / Diskussion</a:t>
            </a:r>
          </a:p>
        </p:txBody>
      </p:sp>
      <p:pic>
        <p:nvPicPr>
          <p:cNvPr id="1026" name="Picture 2" descr="Diskussion Stock Illustrationen, Vektoren, &amp; Kliparts ...">
            <a:extLst>
              <a:ext uri="{FF2B5EF4-FFF2-40B4-BE49-F238E27FC236}">
                <a16:creationId xmlns:a16="http://schemas.microsoft.com/office/drawing/2014/main" id="{B561945E-1F52-2B6F-02CD-880E2B1767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44200"/>
            <a:ext cx="4724400" cy="3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C3A557-79C3-EEAA-BDAD-777A2A512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197"/>
            <a:ext cx="10515599" cy="4351338"/>
          </a:xfrm>
        </p:spPr>
        <p:txBody>
          <a:bodyPr>
            <a:normAutofit/>
          </a:bodyPr>
          <a:lstStyle/>
          <a:p>
            <a:pPr marL="534988" indent="-534988" eaLnBrk="1" hangingPunct="1">
              <a:lnSpc>
                <a:spcPct val="100000"/>
              </a:lnSpc>
            </a:pPr>
            <a:r>
              <a:rPr lang="de-CH" altLang="de-DE" sz="3000" dirty="0"/>
              <a:t>Pressevertreter, Gäste und nicht stimmberechtigte Personen sitzen bitte separat</a:t>
            </a:r>
          </a:p>
          <a:p>
            <a:pPr marL="0" indent="0" eaLnBrk="1" hangingPunct="1">
              <a:lnSpc>
                <a:spcPts val="400"/>
              </a:lnSpc>
              <a:buNone/>
            </a:pPr>
            <a:endParaRPr lang="de-DE" altLang="de-DE" sz="3000" dirty="0"/>
          </a:p>
          <a:p>
            <a:pPr marL="534988" indent="-534988" eaLnBrk="1" hangingPunct="1">
              <a:lnSpc>
                <a:spcPct val="100000"/>
              </a:lnSpc>
            </a:pPr>
            <a:r>
              <a:rPr lang="de-CH" altLang="de-DE" sz="3000" dirty="0"/>
              <a:t>Wahl der Stimmenzähler (die Stimmenzähler sind gebeten, ihre Stimmberechtigten zu zählen und die Anzahl dem Gemeindeschreiber zu melden)</a:t>
            </a:r>
          </a:p>
          <a:p>
            <a:pPr marL="0" indent="0" eaLnBrk="1" hangingPunct="1">
              <a:lnSpc>
                <a:spcPts val="400"/>
              </a:lnSpc>
              <a:buNone/>
            </a:pPr>
            <a:endParaRPr lang="de-CH" altLang="de-DE" sz="3000" dirty="0"/>
          </a:p>
          <a:p>
            <a:pPr marL="534988" indent="-534988" eaLnBrk="1" hangingPunct="1">
              <a:lnSpc>
                <a:spcPct val="100000"/>
              </a:lnSpc>
            </a:pPr>
            <a:r>
              <a:rPr lang="de-DE" altLang="de-DE" sz="3000" dirty="0"/>
              <a:t>Die Rechnungsprüfungskommission (RPK) hat die sie betreffenden Geschäfte geprüft, die Abschiede liegen vor.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D22E08-BCE6-83B9-9213-740CB86C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2AD353-8924-E9CE-2B2B-45B1CF5D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D4D327-1D76-AC75-79A5-7C330EB1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85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FF730-AD2B-F2E8-511A-BF3E0C77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8897471" cy="1325563"/>
          </a:xfrm>
        </p:spPr>
        <p:txBody>
          <a:bodyPr/>
          <a:lstStyle/>
          <a:p>
            <a:r>
              <a:rPr lang="de-DE" altLang="de-DE" sz="4400" dirty="0">
                <a:latin typeface="+mn-lt"/>
              </a:rPr>
              <a:t>Antrag des Gemeinderates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91CFB3-A719-7E34-6AEC-D6328F643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788"/>
            <a:ext cx="1051559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CH" altLang="de-DE" dirty="0"/>
              <a:t>Der Gemeinderat beantragt </a:t>
            </a:r>
            <a:r>
              <a:rPr lang="en-US" altLang="de-DE" dirty="0"/>
              <a:t>der Gemeindeversammlung zu beschliessen: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de-DE" dirty="0"/>
              <a:t>Die vorliegende Verordnung der Wasserversorgung Lufingen, </a:t>
            </a:r>
            <a:br>
              <a:rPr lang="en-US" altLang="de-DE" dirty="0"/>
            </a:br>
            <a:r>
              <a:rPr lang="en-US" altLang="de-DE" dirty="0"/>
              <a:t>Stand 9. April 2025, wird festgesetzt.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de-DE" dirty="0"/>
              <a:t>Der Gemeinderat wird ermächtigt, die nötigen Schritte für die </a:t>
            </a:r>
            <a:r>
              <a:rPr lang="en-US" altLang="de-DE" dirty="0" err="1"/>
              <a:t>Umsetzung</a:t>
            </a:r>
            <a:r>
              <a:rPr lang="en-US" altLang="de-DE" dirty="0"/>
              <a:t> der neuen Verordnung der Wasserversorgung vorzunehmen.</a:t>
            </a:r>
            <a:endParaRPr lang="de-DE" altLang="de-DE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957380-7924-F50E-0DD8-5522B3AB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F62C4F-52B1-51A2-3E7F-DCCA9723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8833" y="6356350"/>
            <a:ext cx="2743200" cy="365125"/>
          </a:xfrm>
        </p:spPr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1E37EB-C173-CF07-13E2-2C91FC53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40</a:t>
            </a:fld>
            <a:endParaRPr lang="de-CH" dirty="0"/>
          </a:p>
        </p:txBody>
      </p:sp>
      <p:pic>
        <p:nvPicPr>
          <p:cNvPr id="3076" name="Picture 4" descr="300+ kostenlose Häkchen-Symbole &amp; Haken-Bilder - Pixabay">
            <a:extLst>
              <a:ext uri="{FF2B5EF4-FFF2-40B4-BE49-F238E27FC236}">
                <a16:creationId xmlns:a16="http://schemas.microsoft.com/office/drawing/2014/main" id="{E9C01E0D-2B93-96A9-8550-BB9CC14B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72" y="5110943"/>
            <a:ext cx="898984" cy="87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5CB30-ED80-1423-3527-38E9D60D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448488"/>
            <a:ext cx="8897471" cy="1325563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+mn-lt"/>
              </a:rPr>
              <a:t>Neuerlass Verordnung der Wasserversorgung Lufingen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7254E6-87EE-CEE5-A326-21675C32C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2059439"/>
            <a:ext cx="10518935" cy="2928557"/>
          </a:xfrm>
        </p:spPr>
        <p:txBody>
          <a:bodyPr/>
          <a:lstStyle/>
          <a:p>
            <a:pPr marL="0" indent="0" algn="ctr">
              <a:buNone/>
            </a:pPr>
            <a:endParaRPr lang="de-CH" altLang="de-DE" sz="4400" dirty="0"/>
          </a:p>
          <a:p>
            <a:pPr marL="0" indent="0" algn="ctr">
              <a:buNone/>
            </a:pPr>
            <a:endParaRPr lang="de-CH" altLang="de-DE" sz="4400" dirty="0"/>
          </a:p>
          <a:p>
            <a:pPr marL="0" indent="0" algn="ctr">
              <a:buNone/>
            </a:pPr>
            <a:endParaRPr lang="de-CH" altLang="de-DE" sz="4400" b="1" dirty="0"/>
          </a:p>
          <a:p>
            <a:pPr marL="0" indent="0" algn="ctr">
              <a:buNone/>
            </a:pPr>
            <a:r>
              <a:rPr lang="de-CH" altLang="de-DE" sz="4400" b="1" dirty="0"/>
              <a:t>A B S T I M </a:t>
            </a:r>
            <a:r>
              <a:rPr lang="de-CH" altLang="de-DE" sz="4400" b="1" dirty="0" err="1"/>
              <a:t>M</a:t>
            </a:r>
            <a:r>
              <a:rPr lang="de-CH" altLang="de-DE" sz="4400" b="1" dirty="0"/>
              <a:t> U N G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2C3039-BDDB-844A-E293-20ACA314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2B5D44-0DE9-7B26-67F7-D8CEDAFF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11ADE2-9C1D-5705-03A2-17442FB8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41</a:t>
            </a:fld>
            <a:endParaRPr lang="de-CH"/>
          </a:p>
        </p:txBody>
      </p:sp>
      <p:pic>
        <p:nvPicPr>
          <p:cNvPr id="5126" name="Picture 6" descr="Silhouette Einer Helfende Hand Auf Einem Weißen Hintergrund Lizenzfrei  Nutzbare SVG, Vektorgrafiken, Clip Arts, Illustrationen. Image 103025237.">
            <a:extLst>
              <a:ext uri="{FF2B5EF4-FFF2-40B4-BE49-F238E27FC236}">
                <a16:creationId xmlns:a16="http://schemas.microsoft.com/office/drawing/2014/main" id="{EA5AE20C-FB9D-B51C-9C50-A9CB4C2B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32" y="2059439"/>
            <a:ext cx="2065100" cy="20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1F0E1-DB30-2266-6B12-40F77690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z="4400" dirty="0">
                <a:latin typeface="+mn-lt"/>
              </a:rPr>
              <a:t>Traktandum 3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36CCAC-A5A2-440C-7580-F75F89521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32" y="2121408"/>
            <a:ext cx="10320527" cy="4417503"/>
          </a:xfrm>
        </p:spPr>
        <p:txBody>
          <a:bodyPr/>
          <a:lstStyle/>
          <a:p>
            <a:pPr marL="539750" indent="-539750"/>
            <a:r>
              <a:rPr lang="de-CH" altLang="de-DE" sz="3200" dirty="0"/>
              <a:t>Anfragen gemäss § 17 des Gemeindegesetzes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altLang="de-DE" dirty="0"/>
          </a:p>
          <a:p>
            <a:pPr marL="0" indent="0" algn="ctr">
              <a:buNone/>
            </a:pPr>
            <a:r>
              <a:rPr lang="de-CH" altLang="de-DE" i="1" dirty="0"/>
              <a:t>K E I N E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959812-7340-ED18-C38E-456CF032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8E04E5-0B28-16AF-552F-0F67C439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600F73-9E2E-69A9-EB6D-F5CC4E53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42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6356319F-E280-7262-15D0-D8357C889EFF}"/>
              </a:ext>
            </a:extLst>
          </p:cNvPr>
          <p:cNvSpPr/>
          <p:nvPr/>
        </p:nvSpPr>
        <p:spPr bwMode="auto">
          <a:xfrm>
            <a:off x="1655456" y="3203972"/>
            <a:ext cx="685408" cy="36512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EF41D3-D55D-CBFF-2EDB-42250772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4728"/>
            <a:ext cx="8897471" cy="1325563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Rechtsmittelbelehrung</a:t>
            </a:r>
            <a:br>
              <a:rPr lang="de-DE" altLang="de-DE" sz="4800" dirty="0"/>
            </a:b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6345B0-DF21-89F0-F8B1-94DE83BD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0515599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CH" altLang="de-DE" sz="2800" dirty="0"/>
              <a:t>Gegen die gefassten Beschlüsse kann, von der Veröffentlichung an gerechnet, beim Bezirksrat, 8180 Bülach, Rekurs erhoben werden:</a:t>
            </a:r>
          </a:p>
          <a:p>
            <a:pPr marL="0" indent="0" eaLnBrk="1" hangingPunct="1">
              <a:lnSpc>
                <a:spcPct val="60000"/>
              </a:lnSpc>
              <a:buNone/>
            </a:pPr>
            <a:endParaRPr lang="de-CH" altLang="de-DE" sz="2800" dirty="0"/>
          </a:p>
          <a:p>
            <a:pPr eaLnBrk="1" hangingPunct="1">
              <a:lnSpc>
                <a:spcPct val="120000"/>
              </a:lnSpc>
            </a:pPr>
            <a:r>
              <a:rPr lang="de-CH" altLang="de-DE" sz="2800" dirty="0"/>
              <a:t>Wegen Verletzung von Vorschriften über die politischen Rechte innert 5 Tagen schriftlich Rekurs in Stimmrechtssachen (§ 19 Abs. 1 </a:t>
            </a:r>
            <a:r>
              <a:rPr lang="de-CH" altLang="de-DE" sz="2800" dirty="0" err="1"/>
              <a:t>lit</a:t>
            </a:r>
            <a:r>
              <a:rPr lang="de-CH" altLang="de-DE" sz="2800" dirty="0"/>
              <a:t>. c </a:t>
            </a:r>
            <a:r>
              <a:rPr lang="de-CH" altLang="de-DE" sz="2800" dirty="0" err="1"/>
              <a:t>i.V.m</a:t>
            </a:r>
            <a:r>
              <a:rPr lang="de-CH" altLang="de-DE" sz="2800" dirty="0"/>
              <a:t>.  § 19b Abs. 2 </a:t>
            </a:r>
            <a:r>
              <a:rPr lang="de-CH" altLang="de-DE" sz="2800" dirty="0" err="1"/>
              <a:t>lit</a:t>
            </a:r>
            <a:r>
              <a:rPr lang="de-CH" altLang="de-DE" sz="2800" dirty="0"/>
              <a:t>. c sowie § 21a und § 22 Abs. 1 VRG)</a:t>
            </a:r>
          </a:p>
          <a:p>
            <a:pPr marL="0" indent="0" eaLnBrk="1" hangingPunct="1">
              <a:lnSpc>
                <a:spcPct val="60000"/>
              </a:lnSpc>
              <a:buNone/>
            </a:pPr>
            <a:endParaRPr lang="de-CH" altLang="de-DE" sz="2800" dirty="0"/>
          </a:p>
          <a:p>
            <a:pPr eaLnBrk="1" hangingPunct="1">
              <a:lnSpc>
                <a:spcPct val="120000"/>
              </a:lnSpc>
            </a:pPr>
            <a:r>
              <a:rPr lang="de-CH" altLang="de-DE" sz="2800" dirty="0"/>
              <a:t>Im Übrigen kann innert 30 Tagen schriftlich Rekurs erhoben werden (§ 19 Abs. 1 </a:t>
            </a:r>
            <a:r>
              <a:rPr lang="de-CH" altLang="de-DE" sz="2800" dirty="0" err="1"/>
              <a:t>lit</a:t>
            </a:r>
            <a:r>
              <a:rPr lang="de-CH" altLang="de-DE" sz="2800" dirty="0"/>
              <a:t>. a und d </a:t>
            </a:r>
            <a:r>
              <a:rPr lang="de-CH" altLang="de-DE" sz="2800" dirty="0" err="1"/>
              <a:t>i.V.m</a:t>
            </a:r>
            <a:r>
              <a:rPr lang="de-CH" altLang="de-DE" sz="2800" dirty="0"/>
              <a:t>. § 19 b Abs. 2 </a:t>
            </a:r>
            <a:r>
              <a:rPr lang="de-CH" altLang="de-DE" sz="2800" dirty="0" err="1"/>
              <a:t>lit</a:t>
            </a:r>
            <a:r>
              <a:rPr lang="de-CH" altLang="de-DE" sz="2800" dirty="0"/>
              <a:t>. c sowie § 20 und § 22 Abs. 1 VRG).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de-CH" altLang="de-DE" sz="2800" b="1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28EEAE-5F19-1267-9511-8535E919D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80492E-6A77-114C-C2BC-C7D5C189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2E070C-DE16-0CC2-271A-DEF22EB3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242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D694D-C117-154C-700F-E05956EE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+mn-lt"/>
              </a:rPr>
              <a:t>Rechtsmittelbelehrung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363494-9957-DB51-56E3-996970768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544"/>
            <a:ext cx="10515599" cy="4665661"/>
          </a:xfrm>
        </p:spPr>
        <p:txBody>
          <a:bodyPr>
            <a:normAutofit fontScale="55000" lnSpcReduction="20000"/>
          </a:bodyPr>
          <a:lstStyle/>
          <a:p>
            <a:pPr marL="533400" indent="-533400"/>
            <a:endParaRPr lang="de-CH" altLang="de-DE" sz="2400" b="1" dirty="0"/>
          </a:p>
          <a:p>
            <a:pPr marL="533400" indent="-533400">
              <a:lnSpc>
                <a:spcPct val="120000"/>
              </a:lnSpc>
            </a:pPr>
            <a:r>
              <a:rPr lang="de-CH" altLang="de-DE" sz="4700" dirty="0"/>
              <a:t>Die Rekurs- und Beschwerdeschrift muss einen Antrag und dessen Begründung enthalten. Der angefochtene Beschluss ist, soweit möglich, beizulegen.</a:t>
            </a:r>
            <a:endParaRPr lang="de-DE" altLang="de-DE" sz="4700" dirty="0"/>
          </a:p>
          <a:p>
            <a:pPr marL="533400" indent="-533400">
              <a:lnSpc>
                <a:spcPct val="140000"/>
              </a:lnSpc>
            </a:pPr>
            <a:r>
              <a:rPr lang="de-CH" altLang="de-DE" sz="4700" dirty="0"/>
              <a:t>Die Kosten des Rekursverfahrens hat die unterliegende Partei zu tragen. In Stimmrechtssachen werden Verfahrenskosten nur erhoben, wenn das Rechtsmittel offensichtlich aussichtslos ist.</a:t>
            </a:r>
          </a:p>
          <a:p>
            <a:pPr marL="533400" indent="-533400">
              <a:lnSpc>
                <a:spcPct val="140000"/>
              </a:lnSpc>
            </a:pPr>
            <a:r>
              <a:rPr lang="de-CH" altLang="de-DE" sz="4700" dirty="0"/>
              <a:t>Das Protokoll liegt ab Freitag, 04. Juli 2025 in der Gemeinderatskanzlei zur Einsicht auf oder kann ab diesem Datum auf der Homepage eingesehen werden.</a:t>
            </a:r>
            <a:endParaRPr lang="de-DE" altLang="de-DE" sz="4700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FA3C65-5B21-46E1-65A7-ACDE8BBA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4AF6A5-8187-9302-0EF8-844B80BF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686F8C-A9C9-AA73-1E31-DA253DCC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24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E214B-D6B5-EB6F-8D19-985422B3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897471" cy="1325563"/>
          </a:xfrm>
        </p:spPr>
        <p:txBody>
          <a:bodyPr/>
          <a:lstStyle/>
          <a:p>
            <a:r>
              <a:rPr lang="de-DE" altLang="de-DE" dirty="0">
                <a:latin typeface="+mn-lt"/>
              </a:rPr>
              <a:t>Verschiedenes</a:t>
            </a:r>
            <a:br>
              <a:rPr lang="de-DE" altLang="de-DE" dirty="0"/>
            </a:b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458787-C2C8-8B68-DAB3-05669C18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05011"/>
            <a:ext cx="10515599" cy="4351338"/>
          </a:xfrm>
        </p:spPr>
        <p:txBody>
          <a:bodyPr/>
          <a:lstStyle/>
          <a:p>
            <a:pPr marL="0" indent="0">
              <a:buNone/>
            </a:pPr>
            <a:endParaRPr lang="de-CH" altLang="de-DE" sz="2800" dirty="0"/>
          </a:p>
          <a:p>
            <a:pPr marL="533400" indent="-533400"/>
            <a:r>
              <a:rPr lang="de-CH" altLang="de-DE" sz="3200" dirty="0"/>
              <a:t>Haben Sie jetzt Einwände gegen die Geschäftsführung, sonst sind sie verspätet.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de-CH" altLang="de-DE" sz="3200" dirty="0"/>
              <a:t> </a:t>
            </a:r>
          </a:p>
          <a:p>
            <a:pPr marL="533400" indent="-533400"/>
            <a:r>
              <a:rPr lang="de-CH" altLang="de-DE" sz="3200" dirty="0"/>
              <a:t>Ist das nicht der Fall, danke ich Ihnen für das geschenkte Vertrauen und schliesse den offiziellen Teil der heutigen Veranstaltung. </a:t>
            </a:r>
          </a:p>
          <a:p>
            <a:pPr marL="533400" indent="-533400"/>
            <a:endParaRPr lang="de-CH" altLang="de-DE" sz="2000" b="1" dirty="0"/>
          </a:p>
          <a:p>
            <a:pPr marL="533400" indent="-533400"/>
            <a:endParaRPr lang="de-CH" altLang="de-DE" sz="2000" b="1" dirty="0"/>
          </a:p>
          <a:p>
            <a:pPr marL="533400" indent="-533400"/>
            <a:endParaRPr lang="de-CH" altLang="de-DE" sz="2000" b="1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0B7126-4739-3CC4-8F62-A02D30D9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60DC3A-8656-721A-B11E-4E7516D6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5176CA-F1C0-7C0B-7514-69A66FF3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41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F5DC0-F2CF-1513-CD84-609DDD22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5255"/>
            <a:ext cx="8897471" cy="132556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br>
              <a:rPr lang="de-CH" altLang="de-DE" sz="2000" dirty="0"/>
            </a:br>
            <a:r>
              <a:rPr lang="de-CH" altLang="de-DE" sz="4900" dirty="0">
                <a:latin typeface="+mn-lt"/>
              </a:rPr>
              <a:t>Orientierung aus dem Gemeinderat</a:t>
            </a:r>
            <a:br>
              <a:rPr lang="de-CH" altLang="de-DE" sz="4400" dirty="0">
                <a:latin typeface="+mn-lt"/>
              </a:rPr>
            </a:br>
            <a:br>
              <a:rPr lang="de-DE" altLang="de-DE" sz="4000" dirty="0"/>
            </a:b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DE0A17-60DE-F757-890F-A8661A6A6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Clr>
                <a:schemeClr val="hlink"/>
              </a:buClr>
              <a:buSzPct val="60000"/>
              <a:buNone/>
              <a:defRPr/>
            </a:pPr>
            <a:endParaRPr lang="de-CH" sz="2400" dirty="0"/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de-CH" sz="2400" dirty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de-CH" sz="20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de-CH" sz="2800" dirty="0">
              <a:latin typeface="Arial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hlink"/>
              </a:buClr>
              <a:buSzPct val="60000"/>
              <a:buNone/>
              <a:defRPr/>
            </a:pPr>
            <a:r>
              <a:rPr lang="de-CH" sz="2000" dirty="0">
                <a:latin typeface="Arial" charset="0"/>
              </a:rPr>
              <a:t>     </a:t>
            </a:r>
            <a:endParaRPr lang="de-CH" sz="12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de-CH" sz="2000" dirty="0">
              <a:latin typeface="Arial" charset="0"/>
            </a:endParaRP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2B36FA-0FB1-8303-9DCB-017AA9D1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499385-34E4-845A-66CE-EF14813F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4666F5-6A6E-7156-6983-BC8E2233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46</a:t>
            </a:fld>
            <a:endParaRPr lang="de-CH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F668B8-7317-4B4E-96E4-7C4DAD45B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27" y="2565702"/>
            <a:ext cx="5481144" cy="274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1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F5DC0-F2CF-1513-CD84-609DDD22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5255"/>
            <a:ext cx="8897471" cy="132556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br>
              <a:rPr lang="de-CH" altLang="de-DE" sz="2000" dirty="0"/>
            </a:br>
            <a:r>
              <a:rPr lang="de-CH" altLang="de-DE" sz="4900" dirty="0"/>
              <a:t>Verabschiedung Roger Wächter</a:t>
            </a:r>
            <a:br>
              <a:rPr lang="de-CH" altLang="de-DE" sz="4400" dirty="0">
                <a:latin typeface="+mn-lt"/>
              </a:rPr>
            </a:br>
            <a:br>
              <a:rPr lang="de-DE" altLang="de-DE" sz="4000" dirty="0"/>
            </a:b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DE0A17-60DE-F757-890F-A8661A6A6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spcBef>
                <a:spcPts val="2400"/>
              </a:spcBef>
              <a:buClr>
                <a:schemeClr val="hlink"/>
              </a:buClr>
              <a:buSzPct val="60000"/>
              <a:buNone/>
              <a:defRPr/>
            </a:pPr>
            <a:endParaRPr lang="de-CH" sz="2000" dirty="0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ts val="2400"/>
              </a:spcBef>
              <a:buClr>
                <a:schemeClr val="hlink"/>
              </a:buClr>
              <a:buSzPct val="60000"/>
              <a:defRPr/>
            </a:pPr>
            <a:r>
              <a:rPr lang="de-CH" dirty="0"/>
              <a:t>Mitglied der Primarschulpflege (2012 – 2018)</a:t>
            </a:r>
          </a:p>
          <a:p>
            <a:pPr eaLnBrk="1" hangingPunct="1">
              <a:spcBef>
                <a:spcPts val="2400"/>
              </a:spcBef>
              <a:buClr>
                <a:schemeClr val="hlink"/>
              </a:buClr>
              <a:buSzPct val="60000"/>
              <a:defRPr/>
            </a:pPr>
            <a:r>
              <a:rPr lang="de-CH" dirty="0"/>
              <a:t>Primarschulpräsident und somit auch Gemeinderat (2018 – 2024)</a:t>
            </a:r>
          </a:p>
          <a:p>
            <a:pPr marL="0" indent="0" eaLnBrk="1" hangingPunct="1">
              <a:spcBef>
                <a:spcPts val="2400"/>
              </a:spcBef>
              <a:buClr>
                <a:schemeClr val="hlink"/>
              </a:buClr>
              <a:buSzPct val="60000"/>
              <a:buNone/>
              <a:defRPr/>
            </a:pPr>
            <a:endParaRPr lang="de-CH" sz="2000" dirty="0">
              <a:latin typeface="Arial" charset="0"/>
            </a:endParaRPr>
          </a:p>
          <a:p>
            <a:pPr marL="0" indent="0" eaLnBrk="1" hangingPunct="1">
              <a:lnSpc>
                <a:spcPct val="20000"/>
              </a:lnSpc>
              <a:spcBef>
                <a:spcPts val="2400"/>
              </a:spcBef>
              <a:buClr>
                <a:schemeClr val="hlink"/>
              </a:buClr>
              <a:buSzPct val="60000"/>
              <a:buNone/>
              <a:defRPr/>
            </a:pPr>
            <a:endParaRPr lang="de-CH" sz="2400" dirty="0">
              <a:solidFill>
                <a:srgbClr val="7030A0"/>
              </a:solidFill>
            </a:endParaRPr>
          </a:p>
          <a:p>
            <a:pPr marL="0" indent="0" eaLnBrk="1" hangingPunct="1">
              <a:spcBef>
                <a:spcPts val="2400"/>
              </a:spcBef>
              <a:buClr>
                <a:schemeClr val="hlink"/>
              </a:buClr>
              <a:buSzPct val="60000"/>
              <a:buNone/>
              <a:defRPr/>
            </a:pPr>
            <a:r>
              <a:rPr lang="de-CH" sz="2400" dirty="0">
                <a:solidFill>
                  <a:srgbClr val="7030A0"/>
                </a:solidFill>
              </a:rPr>
              <a:t> DANKE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2B36FA-0FB1-8303-9DCB-017AA9D1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499385-34E4-845A-66CE-EF14813F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4666F5-6A6E-7156-6983-BC8E2233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47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0BF032-2734-42DE-8350-8E44DC36785F}"/>
              </a:ext>
            </a:extLst>
          </p:cNvPr>
          <p:cNvSpPr txBox="1"/>
          <p:nvPr/>
        </p:nvSpPr>
        <p:spPr>
          <a:xfrm>
            <a:off x="4226101" y="4789328"/>
            <a:ext cx="175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rgbClr val="0070C0"/>
                </a:solidFill>
              </a:rPr>
              <a:t>VIEL ERFOLG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D42BEE-4A31-4A4B-95B5-8C17DF633691}"/>
              </a:ext>
            </a:extLst>
          </p:cNvPr>
          <p:cNvSpPr txBox="1"/>
          <p:nvPr/>
        </p:nvSpPr>
        <p:spPr>
          <a:xfrm>
            <a:off x="2338228" y="3881902"/>
            <a:ext cx="158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rgbClr val="FF0000"/>
                </a:solidFill>
              </a:rPr>
              <a:t>Viel GLÜCK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C73C39-0AB2-4D62-BDAE-1D366107832C}"/>
              </a:ext>
            </a:extLst>
          </p:cNvPr>
          <p:cNvSpPr txBox="1"/>
          <p:nvPr/>
        </p:nvSpPr>
        <p:spPr>
          <a:xfrm>
            <a:off x="6406794" y="4112735"/>
            <a:ext cx="198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chemeClr val="accent6">
                    <a:lumMod val="50000"/>
                  </a:schemeClr>
                </a:solidFill>
              </a:rPr>
              <a:t>GESUNDHEIT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18732F7-0FAF-437C-8BEF-36FA091FB7A0}"/>
              </a:ext>
            </a:extLst>
          </p:cNvPr>
          <p:cNvSpPr txBox="1"/>
          <p:nvPr/>
        </p:nvSpPr>
        <p:spPr>
          <a:xfrm>
            <a:off x="8393987" y="5020161"/>
            <a:ext cx="3287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rgbClr val="92D050"/>
                </a:solidFill>
              </a:rPr>
              <a:t>PERSÖNLICHES WOHLERGEHEN</a:t>
            </a:r>
          </a:p>
        </p:txBody>
      </p:sp>
    </p:spTree>
    <p:extLst>
      <p:ext uri="{BB962C8B-B14F-4D97-AF65-F5344CB8AC3E}">
        <p14:creationId xmlns:p14="http://schemas.microsoft.com/office/powerpoint/2010/main" val="13670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0C6FF-26EF-DA37-B0FE-70518DFD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Informationen aus den Werken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0787A-969D-01C8-821F-CA06C90C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latin typeface="Calibri" panose="020F0502020204030204" pitchFamily="34" charset="0"/>
              </a:rPr>
              <a:t>Trinkwasserqualität                                    </a:t>
            </a:r>
            <a:r>
              <a:rPr lang="de-CH" b="1" dirty="0"/>
              <a:t>«</a:t>
            </a:r>
            <a:r>
              <a:rPr lang="de-CH" b="1" dirty="0" err="1"/>
              <a:t>Züri</a:t>
            </a:r>
            <a:r>
              <a:rPr lang="de-CH" b="1" dirty="0"/>
              <a:t> Trinkwasser </a:t>
            </a:r>
            <a:r>
              <a:rPr lang="de-CH" b="1" dirty="0" err="1"/>
              <a:t>Map</a:t>
            </a:r>
            <a:r>
              <a:rPr lang="de-CH" b="1" dirty="0"/>
              <a:t>»</a:t>
            </a:r>
          </a:p>
          <a:p>
            <a:endParaRPr lang="de-CH" b="1" dirty="0">
              <a:latin typeface="Calibri" panose="020F0502020204030204" pitchFamily="34" charset="0"/>
            </a:endParaRPr>
          </a:p>
          <a:p>
            <a:endParaRPr lang="de-CH" b="1" dirty="0">
              <a:latin typeface="Calibri" panose="020F0502020204030204" pitchFamily="34" charset="0"/>
            </a:endParaRPr>
          </a:p>
          <a:p>
            <a:endParaRPr lang="de-DE" b="1" dirty="0">
              <a:latin typeface="Calibri" panose="020F0502020204030204" pitchFamily="34" charset="0"/>
            </a:endParaRPr>
          </a:p>
          <a:p>
            <a:endParaRPr lang="de-DE" b="1" dirty="0">
              <a:latin typeface="Calibri" panose="020F0502020204030204" pitchFamily="34" charset="0"/>
            </a:endParaRPr>
          </a:p>
          <a:p>
            <a:endParaRPr lang="de-DE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CH" b="1" dirty="0"/>
              <a:t>                                                                             lufingen.ch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BAEDD2-9DEE-318A-E0C7-23960315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30.06.2025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82E5B5-FDD2-A30E-3293-A9AE508D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5F91AD-2879-A5A1-44D6-FF6D41271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48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8BC0AC-18C7-07F3-B546-90F8C573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2905" y="1825625"/>
            <a:ext cx="934634" cy="927824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2EF15E3E-CF5F-B6F6-7D34-83814A66BBFC}"/>
              </a:ext>
            </a:extLst>
          </p:cNvPr>
          <p:cNvSpPr/>
          <p:nvPr/>
        </p:nvSpPr>
        <p:spPr>
          <a:xfrm>
            <a:off x="6095999" y="1944949"/>
            <a:ext cx="601207" cy="273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195C965-0144-4766-3B57-D72EF7DA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12" y="5375591"/>
            <a:ext cx="4082038" cy="5940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CA651C9-FC25-F0CC-D479-BF2EADBFD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376" y="2240484"/>
            <a:ext cx="2280296" cy="23460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7C74765-9CEE-775B-FE92-3774E69CF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042" y="3479283"/>
            <a:ext cx="3678497" cy="2413901"/>
          </a:xfrm>
          <a:prstGeom prst="rect">
            <a:avLst/>
          </a:prstGeom>
        </p:spPr>
      </p:pic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C405F48B-D2DC-5151-17DF-F256898888F1}"/>
              </a:ext>
            </a:extLst>
          </p:cNvPr>
          <p:cNvSpPr/>
          <p:nvPr/>
        </p:nvSpPr>
        <p:spPr>
          <a:xfrm>
            <a:off x="6282970" y="4987198"/>
            <a:ext cx="601207" cy="273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38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44081-9578-0EEC-B2B9-14F9A5F6B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Forstbetriebe </a:t>
            </a:r>
            <a:r>
              <a:rPr lang="de-CH" dirty="0" err="1"/>
              <a:t>Embrachertal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187986-0735-5D29-292B-E828C38E2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599" cy="4530724"/>
          </a:xfrm>
        </p:spPr>
        <p:txBody>
          <a:bodyPr>
            <a:normAutofit/>
          </a:bodyPr>
          <a:lstStyle/>
          <a:p>
            <a:pPr marR="0" algn="l" rtl="0"/>
            <a:endParaRPr lang="de-DE" sz="18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sz="1800" b="1" i="0" u="none" strike="noStrike" baseline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sz="18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sz="1800" b="1" i="0" u="none" strike="noStrike" baseline="0" dirty="0">
              <a:latin typeface="Calibri" panose="020F0502020204030204" pitchFamily="34" charset="0"/>
            </a:endParaRPr>
          </a:p>
          <a:p>
            <a:pPr marL="0" marR="0" indent="0" algn="l" rtl="0">
              <a:buNone/>
            </a:pPr>
            <a:r>
              <a:rPr lang="de-DE" sz="1800" b="0" i="0" u="none" strike="noStrike" baseline="0" dirty="0">
                <a:latin typeface="Calibri" panose="020F0502020204030204" pitchFamily="34" charset="0"/>
              </a:rPr>
              <a:t>			</a:t>
            </a:r>
            <a:endParaRPr lang="de-DE" sz="1800" dirty="0">
              <a:latin typeface="Calibri" panose="020F0502020204030204" pitchFamily="34" charset="0"/>
            </a:endParaRPr>
          </a:p>
          <a:p>
            <a:pPr marL="0" marR="0" indent="0" algn="l" rtl="0">
              <a:buNone/>
            </a:pPr>
            <a:endParaRPr lang="de-CH" sz="1800" dirty="0">
              <a:latin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9CB288-4B21-3A9B-1E02-CD15C41E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12F9EF-A0FD-B43E-B065-83F8FE00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142-6194-64E6-3DC4-8ED81013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49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C4C794-1FE1-6AE7-1E1F-70B7CD37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670" y="1835154"/>
            <a:ext cx="4547993" cy="4386258"/>
          </a:xfrm>
          <a:prstGeom prst="rect">
            <a:avLst/>
          </a:prstGeom>
        </p:spPr>
      </p:pic>
      <p:pic>
        <p:nvPicPr>
          <p:cNvPr id="8" name="Inhaltsplatzhalter 24" descr="Ein Bild, das draußen, Pflanze, Landschaft, Wald enthält.&#10;&#10;Automatisch generierte Beschreibung">
            <a:extLst>
              <a:ext uri="{FF2B5EF4-FFF2-40B4-BE49-F238E27FC236}">
                <a16:creationId xmlns:a16="http://schemas.microsoft.com/office/drawing/2014/main" id="{C52B247D-3CBB-47F1-35AA-3E3A18DCFC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08" r="3468" b="3"/>
          <a:stretch>
            <a:fillRect/>
          </a:stretch>
        </p:blipFill>
        <p:spPr>
          <a:xfrm>
            <a:off x="876299" y="2338866"/>
            <a:ext cx="4285859" cy="3663066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73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3AB33-63DF-DC01-12C5-D35520EF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n-lt"/>
              </a:rPr>
              <a:t>Stimmregister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DCC251-BE07-FF6B-3E25-EFBA93B90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de-CH" altLang="de-DE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de-CH" altLang="de-DE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EB1036-B11C-FD82-FE23-86E66316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982271-4876-485B-A6C1-D9FF0AC8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96593B-458A-1E78-773E-F9200D9F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5</a:t>
            </a:fld>
            <a:endParaRPr lang="de-CH"/>
          </a:p>
        </p:txBody>
      </p:sp>
      <p:sp>
        <p:nvSpPr>
          <p:cNvPr id="7" name="Flussdiagramm: Alternativer Prozess 6">
            <a:extLst>
              <a:ext uri="{FF2B5EF4-FFF2-40B4-BE49-F238E27FC236}">
                <a16:creationId xmlns:a16="http://schemas.microsoft.com/office/drawing/2014/main" id="{ADAA3FF5-53F1-4E95-BA22-AC5EAB3ADA1F}"/>
              </a:ext>
            </a:extLst>
          </p:cNvPr>
          <p:cNvSpPr/>
          <p:nvPr/>
        </p:nvSpPr>
        <p:spPr>
          <a:xfrm>
            <a:off x="3394323" y="2689260"/>
            <a:ext cx="5403351" cy="1479479"/>
          </a:xfrm>
          <a:prstGeom prst="flowChartAlternateProcess">
            <a:avLst/>
          </a:prstGeom>
          <a:noFill/>
          <a:ln w="3175">
            <a:solidFill>
              <a:schemeClr val="accent6"/>
            </a:solidFill>
            <a:prstDash val="lgDash"/>
          </a:ln>
          <a:scene3d>
            <a:camera prst="orthographicFront"/>
            <a:lightRig rig="threePt" dir="t"/>
          </a:scene3d>
          <a:sp3d contourW="6350">
            <a:bevelT prst="angle"/>
            <a:contourClr>
              <a:srgbClr val="00A04D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1‘770</a:t>
            </a:r>
            <a:r>
              <a:rPr lang="de-DE" sz="3200" dirty="0"/>
              <a:t> Personen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101584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8E267-E5FB-156B-55E7-3B65D4B7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Tempo-30-Zone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F09E4A-7624-36ED-B686-C7F7D9E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F75EF7-88CC-E6EE-EC00-6C901B20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</a:t>
            </a:r>
            <a:r>
              <a:rPr lang="en-US" dirty="0"/>
              <a:t> 2024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228DA2-7448-EA46-51D4-70618FE7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50</a:t>
            </a:fld>
            <a:endParaRPr lang="de-CH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EC4BB42-2EE5-3D47-087F-B2087C731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 algn="l" rtl="0">
              <a:lnSpc>
                <a:spcPct val="100000"/>
              </a:lnSpc>
              <a:buNone/>
            </a:pPr>
            <a:endParaRPr lang="de-DE" dirty="0">
              <a:latin typeface="Calibri" panose="020F0502020204030204" pitchFamily="34" charset="0"/>
            </a:endParaRPr>
          </a:p>
          <a:p>
            <a:pPr marL="0" marR="0" indent="0" algn="l" rtl="0">
              <a:lnSpc>
                <a:spcPct val="100000"/>
              </a:lnSpc>
              <a:buNone/>
            </a:pPr>
            <a:r>
              <a:rPr lang="de-DE" dirty="0">
                <a:latin typeface="Calibri" panose="020F0502020204030204" pitchFamily="34" charset="0"/>
              </a:rPr>
              <a:t>🔙 Rückblick - was ist geschehen?</a:t>
            </a:r>
          </a:p>
          <a:p>
            <a:pPr marL="0" marR="0" indent="0" algn="l" rtl="0">
              <a:lnSpc>
                <a:spcPct val="100000"/>
              </a:lnSpc>
              <a:buNone/>
            </a:pPr>
            <a:endParaRPr lang="de-DE" dirty="0">
              <a:latin typeface="Calibri" panose="020F0502020204030204" pitchFamily="34" charset="0"/>
            </a:endParaRPr>
          </a:p>
          <a:p>
            <a:pPr marL="0" marR="0" indent="0" algn="l" rtl="0">
              <a:lnSpc>
                <a:spcPct val="100000"/>
              </a:lnSpc>
              <a:buNone/>
            </a:pPr>
            <a:endParaRPr lang="de-DE" dirty="0">
              <a:latin typeface="Calibri" panose="020F0502020204030204" pitchFamily="34" charset="0"/>
            </a:endParaRPr>
          </a:p>
          <a:p>
            <a:pPr marL="0" marR="0" indent="0" algn="l" rtl="0">
              <a:lnSpc>
                <a:spcPct val="100000"/>
              </a:lnSpc>
              <a:buNone/>
            </a:pPr>
            <a:r>
              <a:rPr lang="de-DE" dirty="0">
                <a:latin typeface="Calibri" panose="020F0502020204030204" pitchFamily="34" charset="0"/>
              </a:rPr>
              <a:t>🔜 Ausblick/Umsetzung	</a:t>
            </a:r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144D0D5-977E-1442-804C-AA5ABF814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2" y="2354435"/>
            <a:ext cx="3321597" cy="33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EDCBF-F783-1B05-A6D1-19A1A7EE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br>
              <a:rPr lang="de-CH" altLang="de-DE" sz="2000" dirty="0"/>
            </a:br>
            <a:br>
              <a:rPr lang="de-CH" altLang="de-DE" sz="2000" dirty="0"/>
            </a:br>
            <a:br>
              <a:rPr lang="de-CH" altLang="de-DE" sz="2000" dirty="0"/>
            </a:br>
            <a:br>
              <a:rPr lang="de-CH" altLang="de-DE" sz="2000" dirty="0"/>
            </a:br>
            <a:r>
              <a:rPr lang="de-CH" altLang="de-DE" sz="4900" dirty="0">
                <a:latin typeface="+mn-lt"/>
              </a:rPr>
              <a:t>Fragen, Wünsche &amp; Anregungen</a:t>
            </a:r>
            <a:br>
              <a:rPr lang="de-CH" altLang="de-DE" sz="4400" dirty="0">
                <a:latin typeface="+mn-lt"/>
              </a:rPr>
            </a:br>
            <a:br>
              <a:rPr lang="de-DE" altLang="de-DE" sz="4000" dirty="0"/>
            </a:b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4907A3-9558-7401-164B-62E7C85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4058B-545A-9984-56FE-4756CB9F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BA721-6315-4078-7C6A-6D8D445C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51</a:t>
            </a:fld>
            <a:endParaRPr lang="de-CH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4E73375-A189-46C3-816A-DF86739CA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630" y="2248434"/>
            <a:ext cx="2681188" cy="266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7F6DA5F-2954-4413-ABCD-A0B68CBE5750}" type="datetime1">
              <a:rPr lang="de-DE">
                <a:solidFill>
                  <a:srgbClr val="FFFFFF"/>
                </a:solidFill>
              </a:rPr>
              <a:pPr>
                <a:defRPr/>
              </a:pPr>
              <a:t>26.06.2025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00BB42-CF96-48E0-849D-78276D46F7EA}" type="slidenum">
              <a:rPr lang="de-DE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33884" y="1930001"/>
            <a:ext cx="9404160" cy="3669665"/>
          </a:xfrm>
        </p:spPr>
        <p:txBody>
          <a:bodyPr/>
          <a:lstStyle/>
          <a:p>
            <a:pPr marL="539750" indent="-539750" algn="ctr">
              <a:lnSpc>
                <a:spcPct val="150000"/>
              </a:lnSpc>
              <a:buNone/>
              <a:defRPr/>
            </a:pPr>
            <a:r>
              <a:rPr lang="de-CH" altLang="de-DE" b="1" dirty="0"/>
              <a:t>	Ich danke Ihnen für Ihre Aufmerksamkeit.</a:t>
            </a:r>
          </a:p>
          <a:p>
            <a:pPr marL="533400" indent="-533400" algn="ctr">
              <a:buNone/>
              <a:defRPr/>
            </a:pPr>
            <a:endParaRPr lang="de-CH" altLang="de-DE" sz="3200" b="1" dirty="0"/>
          </a:p>
          <a:p>
            <a:pPr marL="533400" indent="-533400" algn="ctr">
              <a:buNone/>
              <a:defRPr/>
            </a:pPr>
            <a:r>
              <a:rPr lang="de-CH" altLang="de-DE" sz="3200" b="1" dirty="0"/>
              <a:t>.... für die Agenda 2025</a:t>
            </a:r>
          </a:p>
          <a:p>
            <a:pPr marL="0" indent="0">
              <a:buNone/>
              <a:defRPr/>
            </a:pPr>
            <a:endParaRPr lang="de-CH" altLang="de-DE" sz="2400" b="1" dirty="0"/>
          </a:p>
        </p:txBody>
      </p:sp>
      <p:pic>
        <p:nvPicPr>
          <p:cNvPr id="6" name="Picture 4" descr="Agenda giornaliera 12 x 17 AG520 - Punto Ufficio Web">
            <a:extLst>
              <a:ext uri="{FF2B5EF4-FFF2-40B4-BE49-F238E27FC236}">
                <a16:creationId xmlns:a16="http://schemas.microsoft.com/office/drawing/2014/main" id="{806F7DD5-53F1-451D-BBDE-A6C016F7F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845" y="3059131"/>
            <a:ext cx="2252355" cy="22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20824" y="2176272"/>
            <a:ext cx="7981219" cy="3375152"/>
          </a:xfrm>
          <a:noFill/>
        </p:spPr>
        <p:txBody>
          <a:bodyPr>
            <a:normAutofit/>
          </a:bodyPr>
          <a:lstStyle/>
          <a:p>
            <a:pPr marL="533400" indent="-533400">
              <a:buNone/>
            </a:pPr>
            <a:endParaRPr lang="de-CH" altLang="de-DE" sz="2400" b="1" dirty="0"/>
          </a:p>
          <a:p>
            <a:pPr marL="533400" indent="-533400">
              <a:buNone/>
            </a:pPr>
            <a:r>
              <a:rPr lang="de-CH" altLang="de-DE" b="1" dirty="0"/>
              <a:t>..... nächste ordentliche Gemeindeversammlung</a:t>
            </a:r>
          </a:p>
          <a:p>
            <a:pPr marL="533400" indent="-533400">
              <a:buNone/>
            </a:pPr>
            <a:endParaRPr lang="de-CH" altLang="de-DE" sz="2400" b="1" dirty="0"/>
          </a:p>
          <a:p>
            <a:pPr marL="533400" indent="-533400" algn="ctr">
              <a:buNone/>
            </a:pPr>
            <a:r>
              <a:rPr lang="de-CH" altLang="de-DE" sz="3200" b="1" dirty="0"/>
              <a:t>Freitag, 28. November 2025</a:t>
            </a:r>
          </a:p>
          <a:p>
            <a:pPr marL="533400" indent="-533400">
              <a:buNone/>
            </a:pPr>
            <a:endParaRPr lang="de-CH" altLang="de-DE" b="1" dirty="0"/>
          </a:p>
          <a:p>
            <a:pPr marL="533400" indent="-533400">
              <a:buNone/>
            </a:pPr>
            <a:endParaRPr lang="de-CH" altLang="de-DE" sz="2400" b="1" dirty="0"/>
          </a:p>
          <a:p>
            <a:pPr marL="533400" indent="-533400"/>
            <a:endParaRPr lang="de-CH" altLang="de-DE" sz="1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41451" y="478466"/>
            <a:ext cx="7697972" cy="5305646"/>
          </a:xfrm>
          <a:noFill/>
        </p:spPr>
        <p:txBody>
          <a:bodyPr>
            <a:normAutofit/>
          </a:bodyPr>
          <a:lstStyle/>
          <a:p>
            <a:pPr marL="533400" indent="-533400">
              <a:buNone/>
            </a:pPr>
            <a:endParaRPr lang="de-CH" altLang="de-DE" sz="2400" b="1" dirty="0"/>
          </a:p>
          <a:p>
            <a:pPr marL="533400" indent="-533400" algn="ctr">
              <a:buNone/>
            </a:pPr>
            <a:r>
              <a:rPr lang="de-CH" altLang="de-DE" sz="3600" b="1" dirty="0"/>
              <a:t>Herzliche Einladung zum Apéro!</a:t>
            </a:r>
          </a:p>
          <a:p>
            <a:pPr marL="533400" indent="-533400">
              <a:buNone/>
            </a:pPr>
            <a:endParaRPr lang="de-CH" altLang="de-DE" b="1" dirty="0"/>
          </a:p>
          <a:p>
            <a:pPr marL="533400" indent="-533400">
              <a:buNone/>
            </a:pPr>
            <a:endParaRPr lang="de-CH" altLang="de-DE" sz="2400" b="1" dirty="0"/>
          </a:p>
          <a:p>
            <a:pPr marL="533400" indent="-533400"/>
            <a:endParaRPr lang="de-CH" altLang="de-DE" sz="1800" b="1" dirty="0"/>
          </a:p>
        </p:txBody>
      </p:sp>
      <p:pic>
        <p:nvPicPr>
          <p:cNvPr id="1026" name="Picture 2" descr="Cheers Free Icon - Wedding Reception Icons - Free Transparent PNG Clipart  Images Download">
            <a:extLst>
              <a:ext uri="{FF2B5EF4-FFF2-40B4-BE49-F238E27FC236}">
                <a16:creationId xmlns:a16="http://schemas.microsoft.com/office/drawing/2014/main" id="{615E5998-3B35-4B5E-BD6F-B469ED41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27" y="2453157"/>
            <a:ext cx="2254545" cy="298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2331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2BF15-AFB9-2697-D43D-CA2C95B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z="4400" dirty="0">
                <a:latin typeface="+mn-lt"/>
              </a:rPr>
              <a:t>Traktandum 1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65E805-5CD4-EB8C-519D-D4F7DEEC1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05011"/>
            <a:ext cx="10515599" cy="4351338"/>
          </a:xfrm>
        </p:spPr>
        <p:txBody>
          <a:bodyPr/>
          <a:lstStyle/>
          <a:p>
            <a:pPr marL="534988" indent="-534988"/>
            <a:r>
              <a:rPr lang="de-DE" altLang="de-DE" dirty="0"/>
              <a:t>Jahresrechnung und Sonderrechnung 2024</a:t>
            </a:r>
          </a:p>
          <a:p>
            <a:pPr marL="0" indent="0">
              <a:buNone/>
              <a:tabLst>
                <a:tab pos="533400" algn="l"/>
              </a:tabLst>
            </a:pPr>
            <a:r>
              <a:rPr lang="de-DE" altLang="de-DE" dirty="0"/>
              <a:t>	der Politischen Gemeinde </a:t>
            </a:r>
            <a:r>
              <a:rPr lang="de-DE" altLang="de-DE" dirty="0" err="1"/>
              <a:t>Lufingen</a:t>
            </a: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  <a:tabLst>
                <a:tab pos="534988" algn="l"/>
              </a:tabLst>
            </a:pPr>
            <a:r>
              <a:rPr lang="de-DE" altLang="de-DE" dirty="0"/>
              <a:t>	</a:t>
            </a:r>
          </a:p>
          <a:p>
            <a:pPr marL="0" indent="0">
              <a:buNone/>
              <a:tabLst>
                <a:tab pos="534988" algn="l"/>
              </a:tabLst>
            </a:pPr>
            <a:r>
              <a:rPr lang="de-DE" altLang="de-DE" dirty="0"/>
              <a:t>	Antrag auf Abnahme</a:t>
            </a: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E30B9B-3F75-9CCF-1306-D60C7B5A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34F547-3D5D-D832-C25E-2431819AB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981070-C27A-B4CC-6513-8A88DA61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6</a:t>
            </a:fld>
            <a:endParaRPr lang="de-CH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702B23-3918-DE6A-9637-2FCE7F1FC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92" y="3429000"/>
            <a:ext cx="4682679" cy="23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7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4B623-A531-7948-D8E1-04EB97DA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z="4400" dirty="0">
                <a:latin typeface="+mn-lt"/>
              </a:rPr>
              <a:t>Eckpunkte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763EA0-1726-1213-8511-82BA84E2B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05011"/>
            <a:ext cx="10515599" cy="4351338"/>
          </a:xfrm>
        </p:spPr>
        <p:txBody>
          <a:bodyPr>
            <a:normAutofit/>
          </a:bodyPr>
          <a:lstStyle/>
          <a:p>
            <a:pPr marL="534988" indent="-534988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•"/>
              <a:tabLst>
                <a:tab pos="534988" algn="l"/>
              </a:tabLst>
              <a:defRPr/>
            </a:pPr>
            <a:r>
              <a:rPr lang="de-DE" dirty="0"/>
              <a:t>Rechnungsergebnis 2024: wiederum erfreulich</a:t>
            </a:r>
            <a:endParaRPr lang="de-DE" sz="1400" dirty="0"/>
          </a:p>
          <a:p>
            <a:pPr marL="534988" indent="-534988">
              <a:lnSpc>
                <a:spcPct val="12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  <a:tabLst>
                <a:tab pos="534988" algn="l"/>
              </a:tabLst>
              <a:defRPr/>
            </a:pPr>
            <a:r>
              <a:rPr lang="de-DE" sz="1400" dirty="0"/>
              <a:t>	</a:t>
            </a:r>
            <a:r>
              <a:rPr lang="de-DE" dirty="0"/>
              <a:t>(Budget: </a:t>
            </a:r>
            <a:r>
              <a:rPr lang="de-DE" dirty="0">
                <a:solidFill>
                  <a:srgbClr val="FF0000"/>
                </a:solidFill>
              </a:rPr>
              <a:t>- CHF 279‘700.00  </a:t>
            </a:r>
            <a:r>
              <a:rPr lang="de-DE" dirty="0"/>
              <a:t>//</a:t>
            </a:r>
            <a:r>
              <a:rPr lang="de-DE" dirty="0">
                <a:solidFill>
                  <a:srgbClr val="FF0000"/>
                </a:solidFill>
              </a:rPr>
              <a:t>  </a:t>
            </a:r>
            <a:r>
              <a:rPr lang="de-DE" dirty="0"/>
              <a:t>effektiv: + CHF 562‘867.49)</a:t>
            </a:r>
          </a:p>
          <a:p>
            <a:pPr marL="534988" indent="-534988">
              <a:lnSpc>
                <a:spcPct val="90000"/>
              </a:lnSpc>
              <a:spcBef>
                <a:spcPct val="0"/>
              </a:spcBef>
              <a:buClrTx/>
              <a:buSzTx/>
              <a:buFontTx/>
              <a:buChar char="•"/>
              <a:tabLst>
                <a:tab pos="534988" algn="l"/>
              </a:tabLst>
              <a:defRPr/>
            </a:pPr>
            <a:endParaRPr lang="de-DE" sz="2400" dirty="0"/>
          </a:p>
          <a:p>
            <a:pPr marL="534988" indent="-534988">
              <a:lnSpc>
                <a:spcPct val="90000"/>
              </a:lnSpc>
              <a:spcBef>
                <a:spcPct val="0"/>
              </a:spcBef>
              <a:buClrTx/>
              <a:buSzTx/>
              <a:buFontTx/>
              <a:buChar char="•"/>
              <a:tabLst>
                <a:tab pos="534988" algn="l"/>
              </a:tabLst>
              <a:defRPr/>
            </a:pPr>
            <a:r>
              <a:rPr lang="de-CH" dirty="0"/>
              <a:t>Gesamtertrag im Vergleich zum Budget: + 6.5 %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  <a:tabLst>
                <a:tab pos="534988" algn="l"/>
              </a:tabLst>
              <a:defRPr/>
            </a:pPr>
            <a:endParaRPr lang="de-CH" dirty="0"/>
          </a:p>
          <a:p>
            <a:pPr marL="534988" indent="-534988">
              <a:spcBef>
                <a:spcPct val="0"/>
              </a:spcBef>
              <a:buFontTx/>
              <a:buChar char="•"/>
              <a:tabLst>
                <a:tab pos="534988" algn="l"/>
              </a:tabLst>
              <a:defRPr/>
            </a:pPr>
            <a:r>
              <a:rPr lang="de-CH" dirty="0"/>
              <a:t>Gesamtaufwand im Vergleich zum Budget: + 0.9 %</a:t>
            </a:r>
          </a:p>
          <a:p>
            <a:pPr marL="534988" indent="-534988">
              <a:spcBef>
                <a:spcPct val="0"/>
              </a:spcBef>
              <a:buFontTx/>
              <a:buChar char="•"/>
              <a:tabLst>
                <a:tab pos="534988" algn="l"/>
              </a:tabLst>
              <a:defRPr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AD158D-6525-1202-9929-8F6B1C92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F7ADF-A697-3179-DA6F-A210F91F7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F15525-A3AB-F455-8F2C-93D2C9B3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86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5C6C3-ABFE-4F8D-3C58-F1ECB86F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z="4400" dirty="0">
                <a:latin typeface="+mn-lt"/>
              </a:rPr>
              <a:t>Eckpunkte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D084B2-E4E3-8D48-699D-98B4A7CD5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34988" indent="-534988">
              <a:spcBef>
                <a:spcPct val="0"/>
              </a:spcBef>
              <a:buFontTx/>
              <a:buChar char="•"/>
              <a:tabLst>
                <a:tab pos="534988" algn="l"/>
              </a:tabLst>
              <a:defRPr/>
            </a:pPr>
            <a:r>
              <a:rPr lang="de-CH" dirty="0"/>
              <a:t>Netto</a:t>
            </a:r>
            <a:r>
              <a:rPr lang="de-CH" dirty="0">
                <a:solidFill>
                  <a:srgbClr val="FF0000"/>
                </a:solidFill>
              </a:rPr>
              <a:t>schuld</a:t>
            </a:r>
            <a:r>
              <a:rPr lang="de-CH" dirty="0"/>
              <a:t> pro Einwohner </a:t>
            </a:r>
            <a:r>
              <a:rPr lang="de-CH" b="1" dirty="0"/>
              <a:t>Gesamthaushalt</a:t>
            </a:r>
            <a:r>
              <a:rPr lang="de-CH" dirty="0"/>
              <a:t>: </a:t>
            </a:r>
            <a:r>
              <a:rPr lang="de-CH" dirty="0">
                <a:solidFill>
                  <a:srgbClr val="FF0000"/>
                </a:solidFill>
              </a:rPr>
              <a:t>CHF 1’627</a:t>
            </a:r>
          </a:p>
          <a:p>
            <a:pPr marL="534988" indent="-534988">
              <a:lnSpc>
                <a:spcPct val="12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  <a:tabLst>
                <a:tab pos="534988" algn="l"/>
              </a:tabLst>
              <a:defRPr/>
            </a:pPr>
            <a:r>
              <a:rPr lang="de-CH" dirty="0"/>
              <a:t>   	(VJ Nettoschuld CHF 1’814) </a:t>
            </a:r>
          </a:p>
          <a:p>
            <a:pPr marL="534988" indent="-534988">
              <a:lnSpc>
                <a:spcPct val="12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  <a:tabLst>
                <a:tab pos="534988" algn="l"/>
              </a:tabLst>
              <a:defRPr/>
            </a:pPr>
            <a:r>
              <a:rPr lang="de-CH" dirty="0"/>
              <a:t>	</a:t>
            </a:r>
            <a:r>
              <a:rPr lang="de-CH" i="1" dirty="0"/>
              <a:t>(Finanzvermögen – Fremdkapital)</a:t>
            </a:r>
            <a:endParaRPr lang="de-CH" dirty="0"/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SzTx/>
              <a:buNone/>
              <a:tabLst>
                <a:tab pos="8521700" algn="l"/>
              </a:tabLst>
              <a:defRPr/>
            </a:pPr>
            <a:endParaRPr lang="de-CH" dirty="0"/>
          </a:p>
          <a:p>
            <a:pPr marL="534988" indent="-534988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•"/>
              <a:tabLst>
                <a:tab pos="8521700" algn="l"/>
              </a:tabLst>
              <a:defRPr/>
            </a:pPr>
            <a:r>
              <a:rPr lang="de-CH" dirty="0"/>
              <a:t>Netto</a:t>
            </a:r>
            <a:r>
              <a:rPr lang="de-CH" dirty="0">
                <a:solidFill>
                  <a:srgbClr val="FF0000"/>
                </a:solidFill>
              </a:rPr>
              <a:t>schuld</a:t>
            </a:r>
            <a:r>
              <a:rPr lang="de-CH" dirty="0"/>
              <a:t> pro Einwohner im </a:t>
            </a:r>
            <a:r>
              <a:rPr lang="de-CH" b="1" dirty="0"/>
              <a:t>Steuerhaushalt</a:t>
            </a:r>
            <a:r>
              <a:rPr lang="de-CH" dirty="0"/>
              <a:t>: </a:t>
            </a:r>
            <a:r>
              <a:rPr lang="de-CH" dirty="0">
                <a:solidFill>
                  <a:srgbClr val="FF0000"/>
                </a:solidFill>
              </a:rPr>
              <a:t>CHF 2’132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SzTx/>
              <a:buNone/>
              <a:tabLst>
                <a:tab pos="539750" algn="l"/>
              </a:tabLst>
              <a:defRPr/>
            </a:pPr>
            <a:r>
              <a:rPr lang="de-CH" dirty="0"/>
              <a:t>	(VJ Nettoschuld: CHF 2’182)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  <a:defRPr/>
            </a:pPr>
            <a:endParaRPr lang="de-CH" dirty="0"/>
          </a:p>
          <a:p>
            <a:pPr marL="534988" indent="-534988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•"/>
              <a:tabLst>
                <a:tab pos="8521700" algn="l"/>
              </a:tabLst>
              <a:defRPr/>
            </a:pPr>
            <a:r>
              <a:rPr lang="de-CH" dirty="0"/>
              <a:t>Netto</a:t>
            </a:r>
            <a:r>
              <a:rPr lang="de-CH" dirty="0">
                <a:solidFill>
                  <a:srgbClr val="0070C0"/>
                </a:solidFill>
              </a:rPr>
              <a:t>vermögen</a:t>
            </a:r>
            <a:r>
              <a:rPr lang="de-CH" dirty="0"/>
              <a:t> pro Einwohner im </a:t>
            </a:r>
            <a:r>
              <a:rPr lang="de-CH" b="1" dirty="0"/>
              <a:t>Gebührenhaushalt</a:t>
            </a:r>
            <a:r>
              <a:rPr lang="de-CH" dirty="0"/>
              <a:t>: </a:t>
            </a:r>
            <a:r>
              <a:rPr lang="de-CH" dirty="0">
                <a:solidFill>
                  <a:srgbClr val="0070C0"/>
                </a:solidFill>
              </a:rPr>
              <a:t>CHF 505</a:t>
            </a:r>
            <a:br>
              <a:rPr lang="de-CH" dirty="0">
                <a:solidFill>
                  <a:srgbClr val="0070C0"/>
                </a:solidFill>
              </a:rPr>
            </a:br>
            <a:r>
              <a:rPr lang="de-CH" dirty="0"/>
              <a:t>(VJ Nettovermögen: CHF 368)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25F956-30AA-6BAF-C3FA-C99E28F9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F1CE04-8962-CC9D-3F93-2C4601E1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26A8A5-538C-B37A-7207-5AF51647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1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4ED7D-7CAF-541A-E94A-99B8FC8F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z="4400" dirty="0">
                <a:latin typeface="+mn-lt"/>
              </a:rPr>
              <a:t>Grössere Abweichungen zum Budget</a:t>
            </a:r>
            <a:endParaRPr lang="de-CH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E51CE0-7633-4D7D-FC66-7762FD8AD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49"/>
            <a:ext cx="10515599" cy="4351338"/>
          </a:xfrm>
        </p:spPr>
        <p:txBody>
          <a:bodyPr>
            <a:normAutofit/>
          </a:bodyPr>
          <a:lstStyle/>
          <a:p>
            <a:pPr marL="0" lvl="1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de-CH" sz="2800" dirty="0"/>
              <a:t>Ertrag:</a:t>
            </a:r>
          </a:p>
          <a:p>
            <a:pPr marL="539750" lvl="1" indent="-53975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  <a:tabLst>
                <a:tab pos="7170738" algn="l"/>
              </a:tabLst>
              <a:defRPr/>
            </a:pPr>
            <a:r>
              <a:rPr lang="de-CH" sz="2800" dirty="0"/>
              <a:t>Rückzahlung der Versorgertaxen (Kanton)	+ CHF 245’000</a:t>
            </a:r>
          </a:p>
          <a:p>
            <a:pPr marL="539750" lvl="1" indent="-539750">
              <a:lnSpc>
                <a:spcPct val="110000"/>
              </a:lnSpc>
              <a:spcBef>
                <a:spcPct val="0"/>
              </a:spcBef>
              <a:buClrTx/>
              <a:buSzTx/>
              <a:buFont typeface="Wingdings" pitchFamily="2" charset="2"/>
              <a:buChar char="Ø"/>
              <a:tabLst>
                <a:tab pos="7170738" algn="l"/>
              </a:tabLst>
              <a:defRPr/>
            </a:pPr>
            <a:r>
              <a:rPr lang="de-CH" sz="2800" dirty="0"/>
              <a:t>Grundstückgewinnsteuern </a:t>
            </a:r>
            <a:r>
              <a:rPr lang="de-CH" sz="2800" b="1" dirty="0"/>
              <a:t>	</a:t>
            </a:r>
            <a:r>
              <a:rPr lang="de-CH" sz="2800" dirty="0"/>
              <a:t>+ CHF 522’000</a:t>
            </a:r>
          </a:p>
          <a:p>
            <a:pPr marL="0" lvl="1" indent="0">
              <a:lnSpc>
                <a:spcPct val="50000"/>
              </a:lnSpc>
              <a:spcBef>
                <a:spcPct val="0"/>
              </a:spcBef>
              <a:buClrTx/>
              <a:buSzTx/>
              <a:buNone/>
              <a:tabLst>
                <a:tab pos="7170738" algn="l"/>
              </a:tabLst>
              <a:defRPr/>
            </a:pPr>
            <a:endParaRPr lang="de-CH" sz="2800" dirty="0"/>
          </a:p>
          <a:p>
            <a:pPr marL="0" lvl="1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7170738" algn="l"/>
              </a:tabLst>
              <a:defRPr/>
            </a:pPr>
            <a:r>
              <a:rPr lang="de-CH" sz="2800" dirty="0"/>
              <a:t>Aufwand:</a:t>
            </a:r>
          </a:p>
          <a:p>
            <a:pPr marL="539750" lvl="1" indent="-53975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  <a:tabLst>
                <a:tab pos="7170738" algn="l"/>
                <a:tab pos="7443788" algn="l"/>
                <a:tab pos="8070850" algn="l"/>
              </a:tabLst>
              <a:defRPr/>
            </a:pPr>
            <a:r>
              <a:rPr lang="de-CH" sz="2800" dirty="0"/>
              <a:t>Bereich öffentliche Ordnung und Sicherheit	+  CHF   12’000  </a:t>
            </a:r>
          </a:p>
          <a:p>
            <a:pPr marL="539750" lvl="1" indent="-539750">
              <a:lnSpc>
                <a:spcPct val="110000"/>
              </a:lnSpc>
              <a:spcBef>
                <a:spcPct val="0"/>
              </a:spcBef>
              <a:buFont typeface="Wingdings" pitchFamily="2" charset="2"/>
              <a:buChar char="Ø"/>
              <a:tabLst>
                <a:tab pos="7170738" algn="l"/>
                <a:tab pos="7443788" algn="l"/>
                <a:tab pos="8070850" algn="l"/>
              </a:tabLst>
              <a:defRPr/>
            </a:pPr>
            <a:r>
              <a:rPr lang="de-CH" sz="2800" dirty="0"/>
              <a:t>Umweltschutz und Raumordnung	+  CHF   19’500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DD67DE-C981-A8AC-56AD-5C8C177E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27.06.2025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9163FF-F30E-AE88-CC7A-11DD0418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CH" dirty="0"/>
              <a:t>Jahresrechnung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90746A-6374-8592-48CD-EC12AAD0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4B16-64F3-4C76-8F4B-7C754703C7EB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43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2396</Words>
  <Application>Microsoft Office PowerPoint</Application>
  <PresentationFormat>Breitbild</PresentationFormat>
  <Paragraphs>576</Paragraphs>
  <Slides>54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Flama Book</vt:lpstr>
      <vt:lpstr>Times New Roman</vt:lpstr>
      <vt:lpstr>Wingdings</vt:lpstr>
      <vt:lpstr>Office</vt:lpstr>
      <vt:lpstr>Rechnungs-Gemeindeversammlung vom 27. Juni 2025</vt:lpstr>
      <vt:lpstr>Traktanden</vt:lpstr>
      <vt:lpstr>Allgemeine Feststellungen</vt:lpstr>
      <vt:lpstr>PowerPoint-Präsentation</vt:lpstr>
      <vt:lpstr>Stimmregister</vt:lpstr>
      <vt:lpstr>Traktandum 1</vt:lpstr>
      <vt:lpstr>Eckpunkte</vt:lpstr>
      <vt:lpstr>Eckpunkte</vt:lpstr>
      <vt:lpstr>Grössere Abweichungen zum Budget</vt:lpstr>
      <vt:lpstr>Nettoinvestitionen:  rund 1,2 Mio. CHF</vt:lpstr>
      <vt:lpstr>Bilanz per 31.12.2024</vt:lpstr>
      <vt:lpstr>Bilanz per 31.12.2024</vt:lpstr>
      <vt:lpstr>Erfolgsrechnung 2024</vt:lpstr>
      <vt:lpstr>PowerPoint-Präsentation</vt:lpstr>
      <vt:lpstr>Rechnung  2024</vt:lpstr>
      <vt:lpstr>Sonderrechnung 2024</vt:lpstr>
      <vt:lpstr>Sonderrechnung 2024</vt:lpstr>
      <vt:lpstr> B I L D U N G</vt:lpstr>
      <vt:lpstr>B I L D U N G</vt:lpstr>
      <vt:lpstr>Abweichungen zum Budget 2024</vt:lpstr>
      <vt:lpstr>Entwicklung der Schülerzahlen</vt:lpstr>
      <vt:lpstr>Durchschnittliche Ausgaben pro Schüler</vt:lpstr>
      <vt:lpstr>Abschied der   Rechnungsprüfungskommission</vt:lpstr>
      <vt:lpstr>PowerPoint-Präsentation</vt:lpstr>
      <vt:lpstr>Rechnung 2024</vt:lpstr>
      <vt:lpstr>Antrag des Gemeinderates</vt:lpstr>
      <vt:lpstr>Jahresrechnung 2024</vt:lpstr>
      <vt:lpstr>Sonderrechnung 2024 „Fonds Gesangsverein“</vt:lpstr>
      <vt:lpstr>Traktandum 2</vt:lpstr>
      <vt:lpstr>Ausgangslage</vt:lpstr>
      <vt:lpstr>Vorgehen</vt:lpstr>
      <vt:lpstr>Zweck der neuen Verordnung</vt:lpstr>
      <vt:lpstr>Gegenüberstellung altes und neues Reglement</vt:lpstr>
      <vt:lpstr>Staffeltarif, gültig ab 1. Januar 2026 (sofern Gemeindeversammlung neuer Verordnung zustimmt)</vt:lpstr>
      <vt:lpstr>Vor- und Nachteile der neuen Verordnung</vt:lpstr>
      <vt:lpstr>Ziel der neuen Verordnung</vt:lpstr>
      <vt:lpstr>Abschied der   Rechnungsprüfungskommission</vt:lpstr>
      <vt:lpstr>PowerPoint-Präsentation</vt:lpstr>
      <vt:lpstr>Neuerlass Verordnung Wasserversorgung</vt:lpstr>
      <vt:lpstr>Antrag des Gemeinderates</vt:lpstr>
      <vt:lpstr>Neuerlass Verordnung der Wasserversorgung Lufingen</vt:lpstr>
      <vt:lpstr>Traktandum 3</vt:lpstr>
      <vt:lpstr>Rechtsmittelbelehrung </vt:lpstr>
      <vt:lpstr>Rechtsmittelbelehrung</vt:lpstr>
      <vt:lpstr>Verschiedenes </vt:lpstr>
      <vt:lpstr> Orientierung aus dem Gemeinderat  </vt:lpstr>
      <vt:lpstr> Verabschiedung Roger Wächter  </vt:lpstr>
      <vt:lpstr>Informationen aus den Werken</vt:lpstr>
      <vt:lpstr>Forstbetriebe Embrachertal</vt:lpstr>
      <vt:lpstr>Tempo-30-Zone</vt:lpstr>
      <vt:lpstr>    Fragen, Wünsche &amp; Anregungen  </vt:lpstr>
      <vt:lpstr>PowerPoint-Präsentation</vt:lpstr>
      <vt:lpstr>PowerPoint-Präsentation</vt:lpstr>
      <vt:lpstr>PowerPoint-Präsentation</vt:lpstr>
    </vt:vector>
  </TitlesOfParts>
  <Company>Stadtverwaltung Kloten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Dorenkamp Markus</dc:creator>
  <cp:lastModifiedBy>Kurt Renk</cp:lastModifiedBy>
  <cp:revision>635</cp:revision>
  <cp:lastPrinted>2025-06-25T12:57:13Z</cp:lastPrinted>
  <dcterms:created xsi:type="dcterms:W3CDTF">2023-05-20T13:04:30Z</dcterms:created>
  <dcterms:modified xsi:type="dcterms:W3CDTF">2025-06-26T12:19:33Z</dcterms:modified>
</cp:coreProperties>
</file>